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28"/>
  </p:notesMasterIdLst>
  <p:sldIdLst>
    <p:sldId id="256" r:id="rId2"/>
    <p:sldId id="275" r:id="rId3"/>
    <p:sldId id="268" r:id="rId4"/>
    <p:sldId id="283" r:id="rId5"/>
    <p:sldId id="276" r:id="rId6"/>
    <p:sldId id="280" r:id="rId7"/>
    <p:sldId id="284" r:id="rId8"/>
    <p:sldId id="286" r:id="rId9"/>
    <p:sldId id="269" r:id="rId10"/>
    <p:sldId id="273" r:id="rId11"/>
    <p:sldId id="277" r:id="rId12"/>
    <p:sldId id="260" r:id="rId13"/>
    <p:sldId id="285" r:id="rId14"/>
    <p:sldId id="262" r:id="rId15"/>
    <p:sldId id="264" r:id="rId16"/>
    <p:sldId id="281" r:id="rId17"/>
    <p:sldId id="265" r:id="rId18"/>
    <p:sldId id="267" r:id="rId19"/>
    <p:sldId id="257" r:id="rId20"/>
    <p:sldId id="287" r:id="rId21"/>
    <p:sldId id="259" r:id="rId22"/>
    <p:sldId id="278" r:id="rId23"/>
    <p:sldId id="279" r:id="rId24"/>
    <p:sldId id="263" r:id="rId25"/>
    <p:sldId id="261"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mp; Background" id="{90845F5B-7771-4DE8-89AF-BF7AA6C2E706}">
          <p14:sldIdLst>
            <p14:sldId id="256"/>
            <p14:sldId id="275"/>
            <p14:sldId id="268"/>
            <p14:sldId id="283"/>
            <p14:sldId id="276"/>
            <p14:sldId id="280"/>
            <p14:sldId id="284"/>
            <p14:sldId id="286"/>
            <p14:sldId id="269"/>
          </p14:sldIdLst>
        </p14:section>
        <p14:section name="objectives, methods" id="{B729BA68-E8DF-4951-BB58-92F95EB32B1C}">
          <p14:sldIdLst>
            <p14:sldId id="273"/>
            <p14:sldId id="277"/>
          </p14:sldIdLst>
        </p14:section>
        <p14:section name="survery sample" id="{BD61608C-43EA-4AE9-BC87-9AEC6E63199D}">
          <p14:sldIdLst>
            <p14:sldId id="260"/>
            <p14:sldId id="285"/>
          </p14:sldIdLst>
        </p14:section>
        <p14:section name="key findings" id="{8946BBB2-EAB1-404A-BA7B-6CE24653A8D5}">
          <p14:sldIdLst>
            <p14:sldId id="262"/>
            <p14:sldId id="264"/>
            <p14:sldId id="281"/>
            <p14:sldId id="265"/>
            <p14:sldId id="267"/>
          </p14:sldIdLst>
        </p14:section>
        <p14:section name="takeaways" id="{075EC582-E84C-4221-9681-ED308EACEFD2}">
          <p14:sldIdLst>
            <p14:sldId id="257"/>
            <p14:sldId id="287"/>
            <p14:sldId id="259"/>
          </p14:sldIdLst>
        </p14:section>
        <p14:section name="Hidden/extra slides" id="{B1BF6873-9523-4F44-8957-9B038A06520F}">
          <p14:sldIdLst>
            <p14:sldId id="278"/>
            <p14:sldId id="279"/>
            <p14:sldId id="263"/>
            <p14:sldId id="261"/>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743412-BAC0-4743-AD6F-EDDAF4A039ED}" v="51" dt="2025-10-01T18:10:59.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2749" autoAdjust="0"/>
  </p:normalViewPr>
  <p:slideViewPr>
    <p:cSldViewPr snapToGrid="0">
      <p:cViewPr varScale="1">
        <p:scale>
          <a:sx n="89" d="100"/>
          <a:sy n="89" d="100"/>
        </p:scale>
        <p:origin x="3691" y="85"/>
      </p:cViewPr>
      <p:guideLst/>
    </p:cSldViewPr>
  </p:slideViewPr>
  <p:notesTextViewPr>
    <p:cViewPr>
      <p:scale>
        <a:sx n="1" d="1"/>
        <a:sy n="1" d="1"/>
      </p:scale>
      <p:origin x="0" y="0"/>
    </p:cViewPr>
  </p:notesTextViewPr>
  <p:sorterViewPr>
    <p:cViewPr>
      <p:scale>
        <a:sx n="100" d="100"/>
        <a:sy n="100" d="100"/>
      </p:scale>
      <p:origin x="0" y="-3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Clark" userId="1686184885_tp_box_2" providerId="OAuth2" clId="{28743412-BAC0-4743-AD6F-EDDAF4A039ED}"/>
    <pc:docChg chg="undo custSel addSld delSld modSld modSection">
      <pc:chgData name="Susan Clark" userId="1686184885_tp_box_2" providerId="OAuth2" clId="{28743412-BAC0-4743-AD6F-EDDAF4A039ED}" dt="2025-10-01T18:14:22.518" v="483" actId="20577"/>
      <pc:docMkLst>
        <pc:docMk/>
      </pc:docMkLst>
      <pc:sldChg chg="mod modShow">
        <pc:chgData name="Susan Clark" userId="1686184885_tp_box_2" providerId="OAuth2" clId="{28743412-BAC0-4743-AD6F-EDDAF4A039ED}" dt="2025-10-01T18:10:00.603" v="244" actId="729"/>
        <pc:sldMkLst>
          <pc:docMk/>
          <pc:sldMk cId="3834391129" sldId="261"/>
        </pc:sldMkLst>
      </pc:sldChg>
      <pc:sldChg chg="addSp delSp modSp mod">
        <pc:chgData name="Susan Clark" userId="1686184885_tp_box_2" providerId="OAuth2" clId="{28743412-BAC0-4743-AD6F-EDDAF4A039ED}" dt="2025-10-01T17:58:33.911" v="50" actId="1076"/>
        <pc:sldMkLst>
          <pc:docMk/>
          <pc:sldMk cId="2772587786" sldId="268"/>
        </pc:sldMkLst>
        <pc:picChg chg="mod">
          <ac:chgData name="Susan Clark" userId="1686184885_tp_box_2" providerId="OAuth2" clId="{28743412-BAC0-4743-AD6F-EDDAF4A039ED}" dt="2025-10-01T17:58:33.911" v="50" actId="1076"/>
          <ac:picMkLst>
            <pc:docMk/>
            <pc:sldMk cId="2772587786" sldId="268"/>
            <ac:picMk id="4" creationId="{C539FADA-A1E9-ECF2-2EA6-2FEC3A7D85F9}"/>
          </ac:picMkLst>
        </pc:picChg>
        <pc:picChg chg="add del mod">
          <ac:chgData name="Susan Clark" userId="1686184885_tp_box_2" providerId="OAuth2" clId="{28743412-BAC0-4743-AD6F-EDDAF4A039ED}" dt="2025-10-01T17:58:29.980" v="47" actId="478"/>
          <ac:picMkLst>
            <pc:docMk/>
            <pc:sldMk cId="2772587786" sldId="268"/>
            <ac:picMk id="5" creationId="{50ADF2C5-DA56-8E78-686B-79002CEBF200}"/>
          </ac:picMkLst>
        </pc:picChg>
      </pc:sldChg>
      <pc:sldChg chg="modSp mod">
        <pc:chgData name="Susan Clark" userId="1686184885_tp_box_2" providerId="OAuth2" clId="{28743412-BAC0-4743-AD6F-EDDAF4A039ED}" dt="2025-10-01T17:54:40.483" v="35" actId="20577"/>
        <pc:sldMkLst>
          <pc:docMk/>
          <pc:sldMk cId="3704417617" sldId="275"/>
        </pc:sldMkLst>
        <pc:spChg chg="mod">
          <ac:chgData name="Susan Clark" userId="1686184885_tp_box_2" providerId="OAuth2" clId="{28743412-BAC0-4743-AD6F-EDDAF4A039ED}" dt="2025-10-01T17:48:24.220" v="5" actId="20577"/>
          <ac:spMkLst>
            <pc:docMk/>
            <pc:sldMk cId="3704417617" sldId="275"/>
            <ac:spMk id="2" creationId="{3745E3B3-791F-6A9E-C6F1-64B287733FFF}"/>
          </ac:spMkLst>
        </pc:spChg>
        <pc:spChg chg="mod">
          <ac:chgData name="Susan Clark" userId="1686184885_tp_box_2" providerId="OAuth2" clId="{28743412-BAC0-4743-AD6F-EDDAF4A039ED}" dt="2025-10-01T17:54:40.483" v="35" actId="20577"/>
          <ac:spMkLst>
            <pc:docMk/>
            <pc:sldMk cId="3704417617" sldId="275"/>
            <ac:spMk id="3" creationId="{77B741C0-0408-8B28-BF13-C318CDC69918}"/>
          </ac:spMkLst>
        </pc:spChg>
      </pc:sldChg>
      <pc:sldChg chg="modSp mod">
        <pc:chgData name="Susan Clark" userId="1686184885_tp_box_2" providerId="OAuth2" clId="{28743412-BAC0-4743-AD6F-EDDAF4A039ED}" dt="2025-10-01T18:03:50.120" v="99" actId="20577"/>
        <pc:sldMkLst>
          <pc:docMk/>
          <pc:sldMk cId="3456581603" sldId="276"/>
        </pc:sldMkLst>
        <pc:spChg chg="mod">
          <ac:chgData name="Susan Clark" userId="1686184885_tp_box_2" providerId="OAuth2" clId="{28743412-BAC0-4743-AD6F-EDDAF4A039ED}" dt="2025-10-01T18:03:50.120" v="99" actId="20577"/>
          <ac:spMkLst>
            <pc:docMk/>
            <pc:sldMk cId="3456581603" sldId="276"/>
            <ac:spMk id="3" creationId="{570DEF75-9333-927D-36A1-4A595196CE35}"/>
          </ac:spMkLst>
        </pc:spChg>
      </pc:sldChg>
      <pc:sldChg chg="addSp delSp modSp mod delAnim">
        <pc:chgData name="Susan Clark" userId="1686184885_tp_box_2" providerId="OAuth2" clId="{28743412-BAC0-4743-AD6F-EDDAF4A039ED}" dt="2025-10-01T18:08:14.266" v="168" actId="20577"/>
        <pc:sldMkLst>
          <pc:docMk/>
          <pc:sldMk cId="2102278924" sldId="280"/>
        </pc:sldMkLst>
        <pc:spChg chg="mod">
          <ac:chgData name="Susan Clark" userId="1686184885_tp_box_2" providerId="OAuth2" clId="{28743412-BAC0-4743-AD6F-EDDAF4A039ED}" dt="2025-10-01T18:08:14.266" v="168" actId="20577"/>
          <ac:spMkLst>
            <pc:docMk/>
            <pc:sldMk cId="2102278924" sldId="280"/>
            <ac:spMk id="3" creationId="{74244C20-AD06-3B67-264B-52177816709B}"/>
          </ac:spMkLst>
        </pc:spChg>
        <pc:spChg chg="del">
          <ac:chgData name="Susan Clark" userId="1686184885_tp_box_2" providerId="OAuth2" clId="{28743412-BAC0-4743-AD6F-EDDAF4A039ED}" dt="2025-10-01T18:06:41.095" v="152" actId="21"/>
          <ac:spMkLst>
            <pc:docMk/>
            <pc:sldMk cId="2102278924" sldId="280"/>
            <ac:spMk id="5" creationId="{ED922645-B556-94C8-EF08-AE55BFE82E5C}"/>
          </ac:spMkLst>
        </pc:spChg>
        <pc:picChg chg="add del">
          <ac:chgData name="Susan Clark" userId="1686184885_tp_box_2" providerId="OAuth2" clId="{28743412-BAC0-4743-AD6F-EDDAF4A039ED}" dt="2025-10-01T18:06:12.561" v="116" actId="21"/>
          <ac:picMkLst>
            <pc:docMk/>
            <pc:sldMk cId="2102278924" sldId="280"/>
            <ac:picMk id="4" creationId="{619E353A-8D6A-BD5B-7A8B-80644326D056}"/>
          </ac:picMkLst>
        </pc:picChg>
      </pc:sldChg>
      <pc:sldChg chg="addSp delSp modSp new mod">
        <pc:chgData name="Susan Clark" userId="1686184885_tp_box_2" providerId="OAuth2" clId="{28743412-BAC0-4743-AD6F-EDDAF4A039ED}" dt="2025-10-01T17:54:17.545" v="22" actId="1076"/>
        <pc:sldMkLst>
          <pc:docMk/>
          <pc:sldMk cId="1448869951" sldId="282"/>
        </pc:sldMkLst>
        <pc:picChg chg="add del mod">
          <ac:chgData name="Susan Clark" userId="1686184885_tp_box_2" providerId="OAuth2" clId="{28743412-BAC0-4743-AD6F-EDDAF4A039ED}" dt="2025-10-01T17:54:10.777" v="20" actId="478"/>
          <ac:picMkLst>
            <pc:docMk/>
            <pc:sldMk cId="1448869951" sldId="282"/>
            <ac:picMk id="4" creationId="{5877CE7C-C31C-13C5-A188-6D4E8E07CC12}"/>
          </ac:picMkLst>
        </pc:picChg>
        <pc:picChg chg="add del mod">
          <ac:chgData name="Susan Clark" userId="1686184885_tp_box_2" providerId="OAuth2" clId="{28743412-BAC0-4743-AD6F-EDDAF4A039ED}" dt="2025-10-01T17:50:53.178" v="10" actId="478"/>
          <ac:picMkLst>
            <pc:docMk/>
            <pc:sldMk cId="1448869951" sldId="282"/>
            <ac:picMk id="1026" creationId="{4B19222A-86FA-596A-8A71-3823C9025CA1}"/>
          </ac:picMkLst>
        </pc:picChg>
        <pc:picChg chg="add mod">
          <ac:chgData name="Susan Clark" userId="1686184885_tp_box_2" providerId="OAuth2" clId="{28743412-BAC0-4743-AD6F-EDDAF4A039ED}" dt="2025-10-01T17:51:09.621" v="13" actId="14100"/>
          <ac:picMkLst>
            <pc:docMk/>
            <pc:sldMk cId="1448869951" sldId="282"/>
            <ac:picMk id="1028" creationId="{2F5F33B3-E367-7794-03AB-6D75A33721AF}"/>
          </ac:picMkLst>
        </pc:picChg>
        <pc:picChg chg="add mod">
          <ac:chgData name="Susan Clark" userId="1686184885_tp_box_2" providerId="OAuth2" clId="{28743412-BAC0-4743-AD6F-EDDAF4A039ED}" dt="2025-10-01T17:54:17.545" v="22" actId="1076"/>
          <ac:picMkLst>
            <pc:docMk/>
            <pc:sldMk cId="1448869951" sldId="282"/>
            <ac:picMk id="1030" creationId="{49E5DEBF-F7A7-254D-DDD3-EC9833EBA54C}"/>
          </ac:picMkLst>
        </pc:picChg>
      </pc:sldChg>
      <pc:sldChg chg="addSp delSp modSp new mod">
        <pc:chgData name="Susan Clark" userId="1686184885_tp_box_2" providerId="OAuth2" clId="{28743412-BAC0-4743-AD6F-EDDAF4A039ED}" dt="2025-10-01T18:03:02.043" v="71" actId="1076"/>
        <pc:sldMkLst>
          <pc:docMk/>
          <pc:sldMk cId="2963093962" sldId="283"/>
        </pc:sldMkLst>
        <pc:spChg chg="add mod">
          <ac:chgData name="Susan Clark" userId="1686184885_tp_box_2" providerId="OAuth2" clId="{28743412-BAC0-4743-AD6F-EDDAF4A039ED}" dt="2025-10-01T18:01:05.413" v="62" actId="1076"/>
          <ac:spMkLst>
            <pc:docMk/>
            <pc:sldMk cId="2963093962" sldId="283"/>
            <ac:spMk id="8" creationId="{56509E59-9F0A-F201-B212-79E4C15C4379}"/>
          </ac:spMkLst>
        </pc:spChg>
        <pc:picChg chg="add del mod">
          <ac:chgData name="Susan Clark" userId="1686184885_tp_box_2" providerId="OAuth2" clId="{28743412-BAC0-4743-AD6F-EDDAF4A039ED}" dt="2025-10-01T17:57:57.633" v="39" actId="21"/>
          <ac:picMkLst>
            <pc:docMk/>
            <pc:sldMk cId="2963093962" sldId="283"/>
            <ac:picMk id="5" creationId="{50ADF2C5-DA56-8E78-686B-79002CEBF200}"/>
          </ac:picMkLst>
        </pc:picChg>
        <pc:picChg chg="add mod">
          <ac:chgData name="Susan Clark" userId="1686184885_tp_box_2" providerId="OAuth2" clId="{28743412-BAC0-4743-AD6F-EDDAF4A039ED}" dt="2025-10-01T17:58:55.524" v="53" actId="1076"/>
          <ac:picMkLst>
            <pc:docMk/>
            <pc:sldMk cId="2963093962" sldId="283"/>
            <ac:picMk id="6" creationId="{489C90D3-8A02-AAD0-387C-9B21B5C573CB}"/>
          </ac:picMkLst>
        </pc:picChg>
        <pc:picChg chg="add mod">
          <ac:chgData name="Susan Clark" userId="1686184885_tp_box_2" providerId="OAuth2" clId="{28743412-BAC0-4743-AD6F-EDDAF4A039ED}" dt="2025-10-01T18:01:34.075" v="65" actId="1076"/>
          <ac:picMkLst>
            <pc:docMk/>
            <pc:sldMk cId="2963093962" sldId="283"/>
            <ac:picMk id="10" creationId="{DA62F17A-8145-A223-A9D1-86979216EEFC}"/>
          </ac:picMkLst>
        </pc:picChg>
        <pc:picChg chg="add del mod">
          <ac:chgData name="Susan Clark" userId="1686184885_tp_box_2" providerId="OAuth2" clId="{28743412-BAC0-4743-AD6F-EDDAF4A039ED}" dt="2025-10-01T18:00:36.642" v="56" actId="478"/>
          <ac:picMkLst>
            <pc:docMk/>
            <pc:sldMk cId="2963093962" sldId="283"/>
            <ac:picMk id="2050" creationId="{094ED0D5-9C0F-A882-10B4-3139B8AFB99D}"/>
          </ac:picMkLst>
        </pc:picChg>
        <pc:picChg chg="add mod">
          <ac:chgData name="Susan Clark" userId="1686184885_tp_box_2" providerId="OAuth2" clId="{28743412-BAC0-4743-AD6F-EDDAF4A039ED}" dt="2025-10-01T18:02:57.838" v="68" actId="14100"/>
          <ac:picMkLst>
            <pc:docMk/>
            <pc:sldMk cId="2963093962" sldId="283"/>
            <ac:picMk id="2052" creationId="{ACCF506B-ACF8-4379-2C08-8CE56E782E1F}"/>
          </ac:picMkLst>
        </pc:picChg>
        <pc:picChg chg="add mod">
          <ac:chgData name="Susan Clark" userId="1686184885_tp_box_2" providerId="OAuth2" clId="{28743412-BAC0-4743-AD6F-EDDAF4A039ED}" dt="2025-10-01T18:03:02.043" v="71" actId="1076"/>
          <ac:picMkLst>
            <pc:docMk/>
            <pc:sldMk cId="2963093962" sldId="283"/>
            <ac:picMk id="2054" creationId="{F8CB2FDC-BC48-41E9-933B-CCE392574543}"/>
          </ac:picMkLst>
        </pc:picChg>
      </pc:sldChg>
      <pc:sldChg chg="addSp delSp modSp new mod delAnim modAnim modNotesTx">
        <pc:chgData name="Susan Clark" userId="1686184885_tp_box_2" providerId="OAuth2" clId="{28743412-BAC0-4743-AD6F-EDDAF4A039ED}" dt="2025-10-01T18:11:12.774" v="282" actId="20577"/>
        <pc:sldMkLst>
          <pc:docMk/>
          <pc:sldMk cId="2115227151" sldId="284"/>
        </pc:sldMkLst>
        <pc:spChg chg="mod">
          <ac:chgData name="Susan Clark" userId="1686184885_tp_box_2" providerId="OAuth2" clId="{28743412-BAC0-4743-AD6F-EDDAF4A039ED}" dt="2025-10-01T18:08:00.025" v="155" actId="14100"/>
          <ac:spMkLst>
            <pc:docMk/>
            <pc:sldMk cId="2115227151" sldId="284"/>
            <ac:spMk id="2" creationId="{50AB3D3B-0A52-D5CB-4EFE-35B12929864A}"/>
          </ac:spMkLst>
        </pc:spChg>
        <pc:spChg chg="mod">
          <ac:chgData name="Susan Clark" userId="1686184885_tp_box_2" providerId="OAuth2" clId="{28743412-BAC0-4743-AD6F-EDDAF4A039ED}" dt="2025-10-01T18:10:39.332" v="249" actId="20577"/>
          <ac:spMkLst>
            <pc:docMk/>
            <pc:sldMk cId="2115227151" sldId="284"/>
            <ac:spMk id="3" creationId="{8E9B949F-1D1D-7D78-0686-36ECB17D30D6}"/>
          </ac:spMkLst>
        </pc:spChg>
        <pc:spChg chg="add del mod">
          <ac:chgData name="Susan Clark" userId="1686184885_tp_box_2" providerId="OAuth2" clId="{28743412-BAC0-4743-AD6F-EDDAF4A039ED}" dt="2025-10-01T18:10:51.027" v="250" actId="21"/>
          <ac:spMkLst>
            <pc:docMk/>
            <pc:sldMk cId="2115227151" sldId="284"/>
            <ac:spMk id="5" creationId="{ED922645-B556-94C8-EF08-AE55BFE82E5C}"/>
          </ac:spMkLst>
        </pc:spChg>
        <pc:picChg chg="add mod modCrop">
          <ac:chgData name="Susan Clark" userId="1686184885_tp_box_2" providerId="OAuth2" clId="{28743412-BAC0-4743-AD6F-EDDAF4A039ED}" dt="2025-10-01T18:06:11.447" v="115" actId="14100"/>
          <ac:picMkLst>
            <pc:docMk/>
            <pc:sldMk cId="2115227151" sldId="284"/>
            <ac:picMk id="4" creationId="{619E353A-8D6A-BD5B-7A8B-80644326D056}"/>
          </ac:picMkLst>
        </pc:picChg>
        <pc:picChg chg="add mod">
          <ac:chgData name="Susan Clark" userId="1686184885_tp_box_2" providerId="OAuth2" clId="{28743412-BAC0-4743-AD6F-EDDAF4A039ED}" dt="2025-10-01T18:07:56.274" v="154"/>
          <ac:picMkLst>
            <pc:docMk/>
            <pc:sldMk cId="2115227151" sldId="284"/>
            <ac:picMk id="6" creationId="{57EABBAB-3C28-02AB-F0F2-31560888C8FF}"/>
          </ac:picMkLst>
        </pc:picChg>
      </pc:sldChg>
      <pc:sldChg chg="add">
        <pc:chgData name="Susan Clark" userId="1686184885_tp_box_2" providerId="OAuth2" clId="{28743412-BAC0-4743-AD6F-EDDAF4A039ED}" dt="2025-10-01T18:10:15.834" v="248"/>
        <pc:sldMkLst>
          <pc:docMk/>
          <pc:sldMk cId="2103046406" sldId="285"/>
        </pc:sldMkLst>
      </pc:sldChg>
      <pc:sldChg chg="addSp delSp add del setBg delDesignElem">
        <pc:chgData name="Susan Clark" userId="1686184885_tp_box_2" providerId="OAuth2" clId="{28743412-BAC0-4743-AD6F-EDDAF4A039ED}" dt="2025-10-01T18:10:15.818" v="247"/>
        <pc:sldMkLst>
          <pc:docMk/>
          <pc:sldMk cId="4163134640" sldId="285"/>
        </pc:sldMkLst>
        <pc:spChg chg="add del">
          <ac:chgData name="Susan Clark" userId="1686184885_tp_box_2" providerId="OAuth2" clId="{28743412-BAC0-4743-AD6F-EDDAF4A039ED}" dt="2025-10-01T18:10:15.818" v="247"/>
          <ac:spMkLst>
            <pc:docMk/>
            <pc:sldMk cId="4163134640" sldId="285"/>
            <ac:spMk id="18" creationId="{53C7D316-E33C-8B23-8B53-BC1AE6419064}"/>
          </ac:spMkLst>
        </pc:spChg>
        <pc:spChg chg="add del">
          <ac:chgData name="Susan Clark" userId="1686184885_tp_box_2" providerId="OAuth2" clId="{28743412-BAC0-4743-AD6F-EDDAF4A039ED}" dt="2025-10-01T18:10:15.818" v="247"/>
          <ac:spMkLst>
            <pc:docMk/>
            <pc:sldMk cId="4163134640" sldId="285"/>
            <ac:spMk id="19" creationId="{C0FE414F-D35F-8772-9265-72F8FD18297D}"/>
          </ac:spMkLst>
        </pc:spChg>
        <pc:spChg chg="add del">
          <ac:chgData name="Susan Clark" userId="1686184885_tp_box_2" providerId="OAuth2" clId="{28743412-BAC0-4743-AD6F-EDDAF4A039ED}" dt="2025-10-01T18:10:15.818" v="247"/>
          <ac:spMkLst>
            <pc:docMk/>
            <pc:sldMk cId="4163134640" sldId="285"/>
            <ac:spMk id="20" creationId="{D55B563C-419B-F712-560E-96763BB8CE3A}"/>
          </ac:spMkLst>
        </pc:spChg>
        <pc:spChg chg="add del">
          <ac:chgData name="Susan Clark" userId="1686184885_tp_box_2" providerId="OAuth2" clId="{28743412-BAC0-4743-AD6F-EDDAF4A039ED}" dt="2025-10-01T18:10:15.818" v="247"/>
          <ac:spMkLst>
            <pc:docMk/>
            <pc:sldMk cId="4163134640" sldId="285"/>
            <ac:spMk id="21" creationId="{A574E065-D0B3-E55C-62C6-D00EFEECD5B7}"/>
          </ac:spMkLst>
        </pc:spChg>
      </pc:sldChg>
      <pc:sldChg chg="addSp delSp modSp new mod modClrScheme modAnim chgLayout">
        <pc:chgData name="Susan Clark" userId="1686184885_tp_box_2" providerId="OAuth2" clId="{28743412-BAC0-4743-AD6F-EDDAF4A039ED}" dt="2025-10-01T18:10:59.021" v="253"/>
        <pc:sldMkLst>
          <pc:docMk/>
          <pc:sldMk cId="3670289536" sldId="286"/>
        </pc:sldMkLst>
        <pc:spChg chg="del mod ord">
          <ac:chgData name="Susan Clark" userId="1686184885_tp_box_2" providerId="OAuth2" clId="{28743412-BAC0-4743-AD6F-EDDAF4A039ED}" dt="2025-10-01T18:10:57.667" v="252" actId="700"/>
          <ac:spMkLst>
            <pc:docMk/>
            <pc:sldMk cId="3670289536" sldId="286"/>
            <ac:spMk id="2" creationId="{81F1E4B6-08F9-B80D-FF5D-DC772B854CE7}"/>
          </ac:spMkLst>
        </pc:spChg>
        <pc:spChg chg="del mod ord">
          <ac:chgData name="Susan Clark" userId="1686184885_tp_box_2" providerId="OAuth2" clId="{28743412-BAC0-4743-AD6F-EDDAF4A039ED}" dt="2025-10-01T18:10:57.667" v="252" actId="700"/>
          <ac:spMkLst>
            <pc:docMk/>
            <pc:sldMk cId="3670289536" sldId="286"/>
            <ac:spMk id="3" creationId="{8AA2E87F-C5A6-7DC5-5672-2773E16B1935}"/>
          </ac:spMkLst>
        </pc:spChg>
        <pc:spChg chg="add del mod ord">
          <ac:chgData name="Susan Clark" userId="1686184885_tp_box_2" providerId="OAuth2" clId="{28743412-BAC0-4743-AD6F-EDDAF4A039ED}" dt="2025-10-01T18:10:59.021" v="253"/>
          <ac:spMkLst>
            <pc:docMk/>
            <pc:sldMk cId="3670289536" sldId="286"/>
            <ac:spMk id="4" creationId="{4B6B1856-A1C1-1FA6-2803-864E86AE58B4}"/>
          </ac:spMkLst>
        </pc:spChg>
        <pc:spChg chg="add mod ord">
          <ac:chgData name="Susan Clark" userId="1686184885_tp_box_2" providerId="OAuth2" clId="{28743412-BAC0-4743-AD6F-EDDAF4A039ED}" dt="2025-10-01T18:10:57.667" v="252" actId="700"/>
          <ac:spMkLst>
            <pc:docMk/>
            <pc:sldMk cId="3670289536" sldId="286"/>
            <ac:spMk id="5" creationId="{D3CFD90D-F73E-C510-59D9-1ADC390C9F9C}"/>
          </ac:spMkLst>
        </pc:spChg>
        <pc:spChg chg="add mod">
          <ac:chgData name="Susan Clark" userId="1686184885_tp_box_2" providerId="OAuth2" clId="{28743412-BAC0-4743-AD6F-EDDAF4A039ED}" dt="2025-10-01T18:10:59.021" v="253"/>
          <ac:spMkLst>
            <pc:docMk/>
            <pc:sldMk cId="3670289536" sldId="286"/>
            <ac:spMk id="6" creationId="{ED922645-B556-94C8-EF08-AE55BFE82E5C}"/>
          </ac:spMkLst>
        </pc:spChg>
      </pc:sldChg>
      <pc:sldChg chg="modSp new mod">
        <pc:chgData name="Susan Clark" userId="1686184885_tp_box_2" providerId="OAuth2" clId="{28743412-BAC0-4743-AD6F-EDDAF4A039ED}" dt="2025-10-01T18:14:22.518" v="483" actId="20577"/>
        <pc:sldMkLst>
          <pc:docMk/>
          <pc:sldMk cId="1969651325" sldId="287"/>
        </pc:sldMkLst>
        <pc:spChg chg="mod">
          <ac:chgData name="Susan Clark" userId="1686184885_tp_box_2" providerId="OAuth2" clId="{28743412-BAC0-4743-AD6F-EDDAF4A039ED}" dt="2025-10-01T18:14:17.432" v="467" actId="20577"/>
          <ac:spMkLst>
            <pc:docMk/>
            <pc:sldMk cId="1969651325" sldId="287"/>
            <ac:spMk id="2" creationId="{EB72156D-E651-4D92-4E0C-ED1C70468FA7}"/>
          </ac:spMkLst>
        </pc:spChg>
        <pc:spChg chg="mod">
          <ac:chgData name="Susan Clark" userId="1686184885_tp_box_2" providerId="OAuth2" clId="{28743412-BAC0-4743-AD6F-EDDAF4A039ED}" dt="2025-10-01T18:14:22.518" v="483" actId="20577"/>
          <ac:spMkLst>
            <pc:docMk/>
            <pc:sldMk cId="1969651325" sldId="287"/>
            <ac:spMk id="3" creationId="{95C1569E-50A4-B0AD-4489-63675E264A24}"/>
          </ac:spMkLst>
        </pc:spChg>
      </pc:sldChg>
      <pc:sldChg chg="modSp new mod">
        <pc:chgData name="Susan Clark" userId="1686184885_tp_box_2" providerId="OAuth2" clId="{28743412-BAC0-4743-AD6F-EDDAF4A039ED}" dt="2025-10-01T18:12:33.001" v="344" actId="20577"/>
        <pc:sldMkLst>
          <pc:docMk/>
          <pc:sldMk cId="2939877138" sldId="288"/>
        </pc:sldMkLst>
        <pc:spChg chg="mod">
          <ac:chgData name="Susan Clark" userId="1686184885_tp_box_2" providerId="OAuth2" clId="{28743412-BAC0-4743-AD6F-EDDAF4A039ED}" dt="2025-10-01T18:12:33.001" v="344" actId="20577"/>
          <ac:spMkLst>
            <pc:docMk/>
            <pc:sldMk cId="2939877138" sldId="288"/>
            <ac:spMk id="2" creationId="{F65C82ED-F148-A62E-F23D-87B1983C9D93}"/>
          </ac:spMkLst>
        </pc:spChg>
      </pc:sldChg>
      <pc:sldChg chg="modSp new mod">
        <pc:chgData name="Susan Clark" userId="1686184885_tp_box_2" providerId="OAuth2" clId="{28743412-BAC0-4743-AD6F-EDDAF4A039ED}" dt="2025-10-01T18:13:24.372" v="440" actId="20577"/>
        <pc:sldMkLst>
          <pc:docMk/>
          <pc:sldMk cId="59607038" sldId="289"/>
        </pc:sldMkLst>
        <pc:spChg chg="mod">
          <ac:chgData name="Susan Clark" userId="1686184885_tp_box_2" providerId="OAuth2" clId="{28743412-BAC0-4743-AD6F-EDDAF4A039ED}" dt="2025-10-01T18:12:43.693" v="373" actId="20577"/>
          <ac:spMkLst>
            <pc:docMk/>
            <pc:sldMk cId="59607038" sldId="289"/>
            <ac:spMk id="2" creationId="{138C5902-9000-C5A9-1DB8-1B0E565B9D4D}"/>
          </ac:spMkLst>
        </pc:spChg>
        <pc:spChg chg="mod">
          <ac:chgData name="Susan Clark" userId="1686184885_tp_box_2" providerId="OAuth2" clId="{28743412-BAC0-4743-AD6F-EDDAF4A039ED}" dt="2025-10-01T18:13:24.372" v="440" actId="20577"/>
          <ac:spMkLst>
            <pc:docMk/>
            <pc:sldMk cId="59607038" sldId="289"/>
            <ac:spMk id="3" creationId="{16BDF113-7B8E-41EC-E524-74BF696BBB6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09712-CE88-467B-9872-F9D033696616}" type="datetimeFigureOut">
              <a:rPr lang="en-US" smtClean="0"/>
              <a:t>10/29/2025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1F249-3412-4EBD-AF43-64DA1518C55A}" type="slidenum">
              <a:rPr lang="en-US" smtClean="0"/>
              <a:t>‹#›</a:t>
            </a:fld>
            <a:endParaRPr lang="en-US"/>
          </a:p>
        </p:txBody>
      </p:sp>
    </p:spTree>
    <p:extLst>
      <p:ext uri="{BB962C8B-B14F-4D97-AF65-F5344CB8AC3E}">
        <p14:creationId xmlns:p14="http://schemas.microsoft.com/office/powerpoint/2010/main" val="3447485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rPr>
              <a:t>Good afternoon.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rPr>
              <a:t>My name is Susan Clark, and I’m an Associate Professor at 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rPr>
              <a:t>Today, I’ll be giving you a brief summary of a collaborative project entitled….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rPr>
              <a:t>Although this project had many components, I’ll be F]focusing on the community engagement aspects of this project for prioritizing resilience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rPr>
              <a:t>Here I highlight the team of researchers focused on the community engagement that span both the UB and UW.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rPr>
              <a:t>The overall project is funded by DOE through NREL, with other collaborators including EPRI and Seattle’s municipal electric utility, Seatle city light.</a:t>
            </a:r>
          </a:p>
        </p:txBody>
      </p:sp>
      <p:sp>
        <p:nvSpPr>
          <p:cNvPr id="4" name="Slide Number Placeholder 3"/>
          <p:cNvSpPr>
            <a:spLocks noGrp="1"/>
          </p:cNvSpPr>
          <p:nvPr>
            <p:ph type="sldNum" sz="quarter" idx="5"/>
          </p:nvPr>
        </p:nvSpPr>
        <p:spPr/>
        <p:txBody>
          <a:bodyPr/>
          <a:lstStyle/>
          <a:p>
            <a:fld id="{E051F249-3412-4EBD-AF43-64DA1518C55A}" type="slidenum">
              <a:rPr lang="en-US" smtClean="0"/>
              <a:t>1</a:t>
            </a:fld>
            <a:endParaRPr lang="en-US"/>
          </a:p>
        </p:txBody>
      </p:sp>
    </p:spTree>
    <p:extLst>
      <p:ext uri="{BB962C8B-B14F-4D97-AF65-F5344CB8AC3E}">
        <p14:creationId xmlns:p14="http://schemas.microsoft.com/office/powerpoint/2010/main" val="829566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our survey sample. </a:t>
            </a:r>
          </a:p>
          <a:p>
            <a:r>
              <a:rPr lang="en-US" dirty="0"/>
              <a:t>Had over 500 total responses, but only 117 completed within the study region, using a 1 mile buffer, shown with the light blue shading.</a:t>
            </a:r>
          </a:p>
          <a:p>
            <a:endParaRPr lang="en-US" dirty="0"/>
          </a:p>
          <a:p>
            <a:endParaRPr lang="en-US" dirty="0"/>
          </a:p>
        </p:txBody>
      </p:sp>
      <p:sp>
        <p:nvSpPr>
          <p:cNvPr id="4" name="Slide Number Placeholder 3"/>
          <p:cNvSpPr>
            <a:spLocks noGrp="1"/>
          </p:cNvSpPr>
          <p:nvPr>
            <p:ph type="sldNum" sz="quarter" idx="5"/>
          </p:nvPr>
        </p:nvSpPr>
        <p:spPr/>
        <p:txBody>
          <a:bodyPr/>
          <a:lstStyle/>
          <a:p>
            <a:fld id="{E051F249-3412-4EBD-AF43-64DA1518C55A}" type="slidenum">
              <a:rPr lang="en-US" smtClean="0"/>
              <a:t>12</a:t>
            </a:fld>
            <a:endParaRPr lang="en-US"/>
          </a:p>
        </p:txBody>
      </p:sp>
    </p:spTree>
    <p:extLst>
      <p:ext uri="{BB962C8B-B14F-4D97-AF65-F5344CB8AC3E}">
        <p14:creationId xmlns:p14="http://schemas.microsoft.com/office/powerpoint/2010/main" val="2152048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2F882-650C-B55E-680C-B86F39D92E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08CAC-2F0A-830D-82E0-657B9DE00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AE94C9-3316-7158-9170-825CD6203A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Households in the SCORE survey sample are larger, more educated, earn lower incomes, and are more likely to have children at home than the average household in study area Census tracts. </a:t>
            </a:r>
            <a:endParaRPr lang="en-US" dirty="0"/>
          </a:p>
          <a:p>
            <a:endParaRPr lang="en-US" dirty="0"/>
          </a:p>
        </p:txBody>
      </p:sp>
      <p:sp>
        <p:nvSpPr>
          <p:cNvPr id="4" name="Slide Number Placeholder 3">
            <a:extLst>
              <a:ext uri="{FF2B5EF4-FFF2-40B4-BE49-F238E27FC236}">
                <a16:creationId xmlns:a16="http://schemas.microsoft.com/office/drawing/2014/main" id="{F1F5D2A5-19F9-E1BF-6E2D-FB0DB9D2A4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51F249-3412-4EBD-AF43-64DA1518C55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95228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Aft>
                <a:spcPts val="1200"/>
              </a:spcAft>
              <a:buNone/>
            </a:pPr>
            <a:r>
              <a:rPr lang="en-US" sz="1800" dirty="0">
                <a:solidFill>
                  <a:srgbClr val="000000"/>
                </a:solidFill>
                <a:effectLst/>
                <a:latin typeface="Times New Roman" panose="02020603050405020304" pitchFamily="18" charset="0"/>
                <a:ea typeface="Times" panose="02020603050405020304" pitchFamily="18" charset="0"/>
              </a:rPr>
              <a:t>So what did we find…</a:t>
            </a:r>
          </a:p>
          <a:p>
            <a:pPr marL="0" marR="0">
              <a:spcAft>
                <a:spcPts val="1200"/>
              </a:spcAft>
              <a:buNone/>
            </a:pPr>
            <a:endParaRPr lang="en-US" sz="1800" dirty="0">
              <a:solidFill>
                <a:srgbClr val="000000"/>
              </a:solidFill>
              <a:effectLst/>
              <a:latin typeface="Times New Roman" panose="02020603050405020304" pitchFamily="18" charset="0"/>
              <a:ea typeface="Times" panose="02020603050405020304" pitchFamily="18" charset="0"/>
            </a:endParaRPr>
          </a:p>
          <a:p>
            <a:pPr marL="0" marR="0">
              <a:spcAft>
                <a:spcPts val="1200"/>
              </a:spcAft>
              <a:buNone/>
            </a:pPr>
            <a:r>
              <a:rPr lang="en-US" sz="1800" dirty="0">
                <a:solidFill>
                  <a:srgbClr val="000000"/>
                </a:solidFill>
                <a:effectLst/>
                <a:latin typeface="Times New Roman" panose="02020603050405020304" pitchFamily="18" charset="0"/>
                <a:ea typeface="Times" panose="02020603050405020304" pitchFamily="18" charset="0"/>
              </a:rPr>
              <a:t>Here I included  a pie chart showing the responses to the question….</a:t>
            </a:r>
          </a:p>
          <a:p>
            <a:pPr marL="0" marR="0">
              <a:spcAft>
                <a:spcPts val="1200"/>
              </a:spcAft>
              <a:buNone/>
            </a:pPr>
            <a:endParaRPr lang="en-US" sz="1800" dirty="0">
              <a:solidFill>
                <a:srgbClr val="000000"/>
              </a:solidFill>
              <a:effectLst/>
              <a:latin typeface="Times New Roman" panose="02020603050405020304" pitchFamily="18" charset="0"/>
              <a:ea typeface="Times" panose="02020603050405020304" pitchFamily="18" charset="0"/>
            </a:endParaRPr>
          </a:p>
          <a:p>
            <a:pPr marL="0" marR="0">
              <a:spcAft>
                <a:spcPts val="1200"/>
              </a:spcAft>
              <a:buNone/>
            </a:pPr>
            <a:r>
              <a:rPr lang="en-US" sz="1800" dirty="0">
                <a:solidFill>
                  <a:srgbClr val="000000"/>
                </a:solidFill>
                <a:effectLst/>
                <a:latin typeface="Times New Roman" panose="02020603050405020304" pitchFamily="18" charset="0"/>
                <a:ea typeface="Times" panose="02020603050405020304" pitchFamily="18" charset="0"/>
              </a:rPr>
              <a:t>We found that…</a:t>
            </a:r>
          </a:p>
          <a:p>
            <a:pPr marL="0" marR="0">
              <a:spcAft>
                <a:spcPts val="1200"/>
              </a:spcAft>
              <a:buNone/>
            </a:pPr>
            <a:r>
              <a:rPr lang="en-US" sz="1800" dirty="0">
                <a:solidFill>
                  <a:srgbClr val="000000"/>
                </a:solidFill>
                <a:effectLst/>
                <a:latin typeface="Times New Roman" panose="02020603050405020304" pitchFamily="18" charset="0"/>
                <a:ea typeface="Times" panose="02020603050405020304" pitchFamily="18" charset="0"/>
              </a:rPr>
              <a:t>Food (orange &amp; brown)</a:t>
            </a:r>
          </a:p>
          <a:p>
            <a:pPr marL="0" marR="0">
              <a:spcAft>
                <a:spcPts val="1200"/>
              </a:spcAft>
              <a:buNone/>
            </a:pPr>
            <a:endParaRPr lang="en-US" sz="1800" dirty="0">
              <a:solidFill>
                <a:srgbClr val="000000"/>
              </a:solidFill>
              <a:effectLst/>
              <a:latin typeface="Times New Roman" panose="02020603050405020304" pitchFamily="18" charset="0"/>
              <a:ea typeface="Times" panose="02020603050405020304" pitchFamily="18" charset="0"/>
            </a:endParaRPr>
          </a:p>
          <a:p>
            <a:pPr marL="0" marR="0">
              <a:buNone/>
            </a:pP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E051F249-3412-4EBD-AF43-64DA1518C55A}" type="slidenum">
              <a:rPr lang="en-US" smtClean="0"/>
              <a:t>14</a:t>
            </a:fld>
            <a:endParaRPr lang="en-US"/>
          </a:p>
        </p:txBody>
      </p:sp>
    </p:spTree>
    <p:extLst>
      <p:ext uri="{BB962C8B-B14F-4D97-AF65-F5344CB8AC3E}">
        <p14:creationId xmlns:p14="http://schemas.microsoft.com/office/powerpoint/2010/main" val="3806798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some of the results for the first part of the survey where we asked about how often participants visited service location in their neighborhood.</a:t>
            </a:r>
          </a:p>
          <a:p>
            <a:endParaRPr lang="en-US" dirty="0"/>
          </a:p>
          <a:p>
            <a:r>
              <a:rPr lang="en-US" dirty="0"/>
              <a:t>The top three locations for gas stations and grocery stores are shown on the left, both categorized as high frequency locations since many respondents indicated utilizing these daily or weekly. </a:t>
            </a:r>
          </a:p>
          <a:p>
            <a:endParaRPr lang="en-US" dirty="0"/>
          </a:p>
          <a:p>
            <a:r>
              <a:rPr lang="en-US" dirty="0"/>
              <a:t>On the right are the top three locations mentioned for food back and pharmacies, both considered low frequency but high impact locations for the community.</a:t>
            </a:r>
          </a:p>
          <a:p>
            <a:endParaRPr lang="en-US" dirty="0"/>
          </a:p>
          <a:p>
            <a:r>
              <a:rPr lang="en-US" dirty="0"/>
              <a:t>The green highlighted cells indicate the locations that overlap, in other words this particular </a:t>
            </a:r>
            <a:r>
              <a:rPr lang="en-US" dirty="0" err="1"/>
              <a:t>safeway</a:t>
            </a:r>
            <a:r>
              <a:rPr lang="en-US" dirty="0"/>
              <a:t> and Costco was a top response across the categories of gas station, grocery store, and pharmacy indicating its importance to the community for providing multiple critical needs. </a:t>
            </a:r>
          </a:p>
          <a:p>
            <a:endParaRPr lang="en-US" dirty="0"/>
          </a:p>
          <a:p>
            <a:endParaRPr lang="en-US" dirty="0"/>
          </a:p>
        </p:txBody>
      </p:sp>
      <p:sp>
        <p:nvSpPr>
          <p:cNvPr id="4" name="Slide Number Placeholder 3"/>
          <p:cNvSpPr>
            <a:spLocks noGrp="1"/>
          </p:cNvSpPr>
          <p:nvPr>
            <p:ph type="sldNum" sz="quarter" idx="5"/>
          </p:nvPr>
        </p:nvSpPr>
        <p:spPr/>
        <p:txBody>
          <a:bodyPr/>
          <a:lstStyle/>
          <a:p>
            <a:fld id="{E051F249-3412-4EBD-AF43-64DA1518C55A}" type="slidenum">
              <a:rPr lang="en-US" smtClean="0"/>
              <a:t>15</a:t>
            </a:fld>
            <a:endParaRPr lang="en-US"/>
          </a:p>
        </p:txBody>
      </p:sp>
    </p:spTree>
    <p:extLst>
      <p:ext uri="{BB962C8B-B14F-4D97-AF65-F5344CB8AC3E}">
        <p14:creationId xmlns:p14="http://schemas.microsoft.com/office/powerpoint/2010/main" val="55733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major finding from the blue sky data was a new way to think about who is most vulnerable to power outages based on their critical service dependency.</a:t>
            </a:r>
          </a:p>
          <a:p>
            <a:endParaRPr lang="en-US" dirty="0"/>
          </a:p>
          <a:p>
            <a:r>
              <a:rPr lang="en-US" dirty="0"/>
              <a:t>For us this is really useful because it allows us to define vulnerability more closely to critical infrastructure use, not just demographic or census data…it helps us understand causal mechanisms between certain populations and why they might be more vulnerable in terms of their access to critical services.</a:t>
            </a:r>
          </a:p>
          <a:p>
            <a:endParaRPr lang="en-US" dirty="0"/>
          </a:p>
          <a:p>
            <a:r>
              <a:rPr lang="en-US" dirty="0"/>
              <a:t>We were able to isolate 36 households in or sample that utilize the low frequency high impact locations on a daily or weekly basis. We call this our high impact service dependent population. And we compared the frequency of visitation to both high impact locations and other locations by that population with the rest of the sample. </a:t>
            </a:r>
          </a:p>
          <a:p>
            <a:endParaRPr lang="en-US" dirty="0"/>
          </a:p>
          <a:p>
            <a:r>
              <a:rPr lang="en-US" dirty="0"/>
              <a:t>What we find is that these particular households not only depend on the low frequency locations more, they depend upon all critical service providing locations more!</a:t>
            </a:r>
          </a:p>
          <a:p>
            <a:endParaRPr lang="en-US" dirty="0"/>
          </a:p>
          <a:p>
            <a:r>
              <a:rPr lang="en-US" dirty="0"/>
              <a:t>And again this is important because it explains at least a </a:t>
            </a:r>
            <a:r>
              <a:rPr lang="en-US" dirty="0" err="1"/>
              <a:t>prt</a:t>
            </a:r>
            <a:r>
              <a:rPr lang="en-US" dirty="0"/>
              <a:t> of the reason why these household types are more vulnerable to outages and gives us information about what me might be able to do about it.</a:t>
            </a:r>
          </a:p>
        </p:txBody>
      </p:sp>
      <p:sp>
        <p:nvSpPr>
          <p:cNvPr id="4" name="Slide Number Placeholder 3"/>
          <p:cNvSpPr>
            <a:spLocks noGrp="1"/>
          </p:cNvSpPr>
          <p:nvPr>
            <p:ph type="sldNum" sz="quarter" idx="5"/>
          </p:nvPr>
        </p:nvSpPr>
        <p:spPr/>
        <p:txBody>
          <a:bodyPr/>
          <a:lstStyle/>
          <a:p>
            <a:fld id="{E051F249-3412-4EBD-AF43-64DA1518C55A}" type="slidenum">
              <a:rPr lang="en-US" smtClean="0"/>
              <a:t>16</a:t>
            </a:fld>
            <a:endParaRPr lang="en-US"/>
          </a:p>
        </p:txBody>
      </p:sp>
    </p:spTree>
    <p:extLst>
      <p:ext uri="{BB962C8B-B14F-4D97-AF65-F5344CB8AC3E}">
        <p14:creationId xmlns:p14="http://schemas.microsoft.com/office/powerpoint/2010/main" val="2889089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key assumption in the critical service access metric is that proximity is really important, remember, it uses travel times to compute the value of service locations…</a:t>
            </a:r>
          </a:p>
          <a:p>
            <a:endParaRPr lang="en-US" dirty="0"/>
          </a:p>
          <a:p>
            <a:r>
              <a:rPr lang="en-US" dirty="0"/>
              <a:t>But our work makes clear that although proximity seems to be important, it seems to be more important for some location types than others.</a:t>
            </a:r>
          </a:p>
          <a:p>
            <a:endParaRPr lang="en-US" dirty="0"/>
          </a:p>
          <a:p>
            <a:r>
              <a:rPr lang="en-US" dirty="0"/>
              <a:t>For instance, survey data suggests that for libraries and community centers proximity seems to be a key factor, but for other locations likes pharmacy there are likely other factors at play, like does it take my insurance and does it carry the medication I need…so it’s a good assumption but only for some location types.</a:t>
            </a:r>
          </a:p>
        </p:txBody>
      </p:sp>
      <p:sp>
        <p:nvSpPr>
          <p:cNvPr id="4" name="Slide Number Placeholder 3"/>
          <p:cNvSpPr>
            <a:spLocks noGrp="1"/>
          </p:cNvSpPr>
          <p:nvPr>
            <p:ph type="sldNum" sz="quarter" idx="5"/>
          </p:nvPr>
        </p:nvSpPr>
        <p:spPr/>
        <p:txBody>
          <a:bodyPr/>
          <a:lstStyle/>
          <a:p>
            <a:fld id="{E051F249-3412-4EBD-AF43-64DA1518C55A}" type="slidenum">
              <a:rPr lang="en-US" smtClean="0"/>
              <a:t>17</a:t>
            </a:fld>
            <a:endParaRPr lang="en-US"/>
          </a:p>
        </p:txBody>
      </p:sp>
    </p:spTree>
    <p:extLst>
      <p:ext uri="{BB962C8B-B14F-4D97-AF65-F5344CB8AC3E}">
        <p14:creationId xmlns:p14="http://schemas.microsoft.com/office/powerpoint/2010/main" val="3396092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major finding I wanted to share with you stems from the survey data about the black sky hypothetical outage data.</a:t>
            </a:r>
          </a:p>
          <a:p>
            <a:endParaRPr lang="en-US" dirty="0"/>
          </a:p>
          <a:p>
            <a:r>
              <a:rPr lang="en-US" dirty="0"/>
              <a:t>On the left is a table showing some of the results, in terms of the number of responses for each location type in terms of meeting </a:t>
            </a:r>
            <a:r>
              <a:rPr lang="en-US" dirty="0" err="1"/>
              <a:t>particulat</a:t>
            </a:r>
            <a:r>
              <a:rPr lang="en-US" dirty="0"/>
              <a:t> needs…</a:t>
            </a:r>
          </a:p>
          <a:p>
            <a:endParaRPr lang="en-US" dirty="0"/>
          </a:p>
          <a:p>
            <a:r>
              <a:rPr lang="en-US" dirty="0"/>
              <a:t>The clear winner for many needs and across needs is home of a friend or family member, not a public service providing location. It even beat out community centers, which are currently </a:t>
            </a:r>
            <a:r>
              <a:rPr lang="en-US" dirty="0" err="1"/>
              <a:t>th</a:t>
            </a:r>
            <a:r>
              <a:rPr lang="en-US" dirty="0"/>
              <a:t> priority for resilience investments in that area.</a:t>
            </a:r>
          </a:p>
          <a:p>
            <a:endParaRPr lang="en-US" dirty="0"/>
          </a:p>
          <a:p>
            <a:r>
              <a:rPr lang="en-US" dirty="0"/>
              <a:t>When we asked about where people would prefer to relocate </a:t>
            </a:r>
            <a:r>
              <a:rPr lang="en-US" dirty="0" err="1"/>
              <a:t>duing</a:t>
            </a:r>
            <a:r>
              <a:rPr lang="en-US" dirty="0"/>
              <a:t> a prolonged outage if need be, a home of a friend or family member got the most responses.</a:t>
            </a:r>
          </a:p>
          <a:p>
            <a:endParaRPr lang="en-US" dirty="0"/>
          </a:p>
          <a:p>
            <a:r>
              <a:rPr lang="en-US" dirty="0"/>
              <a:t>This is really important for revising the metric, in fact we are working on having the critical service access metric treat residential locations as important service providing locations for particular needs and exploring the implications of this finding. </a:t>
            </a:r>
          </a:p>
        </p:txBody>
      </p:sp>
      <p:sp>
        <p:nvSpPr>
          <p:cNvPr id="4" name="Slide Number Placeholder 3"/>
          <p:cNvSpPr>
            <a:spLocks noGrp="1"/>
          </p:cNvSpPr>
          <p:nvPr>
            <p:ph type="sldNum" sz="quarter" idx="5"/>
          </p:nvPr>
        </p:nvSpPr>
        <p:spPr/>
        <p:txBody>
          <a:bodyPr/>
          <a:lstStyle/>
          <a:p>
            <a:fld id="{E051F249-3412-4EBD-AF43-64DA1518C55A}" type="slidenum">
              <a:rPr lang="en-US" smtClean="0"/>
              <a:t>18</a:t>
            </a:fld>
            <a:endParaRPr lang="en-US"/>
          </a:p>
        </p:txBody>
      </p:sp>
    </p:spTree>
    <p:extLst>
      <p:ext uri="{BB962C8B-B14F-4D97-AF65-F5344CB8AC3E}">
        <p14:creationId xmlns:p14="http://schemas.microsoft.com/office/powerpoint/2010/main" val="3264077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ultimately, all of these findings and more are helping us to make more strategic decisions about how to allocate resources effectively for mitigating the consequences of power outages on households </a:t>
            </a:r>
          </a:p>
        </p:txBody>
      </p:sp>
      <p:sp>
        <p:nvSpPr>
          <p:cNvPr id="4" name="Slide Number Placeholder 3"/>
          <p:cNvSpPr>
            <a:spLocks noGrp="1"/>
          </p:cNvSpPr>
          <p:nvPr>
            <p:ph type="sldNum" sz="quarter" idx="5"/>
          </p:nvPr>
        </p:nvSpPr>
        <p:spPr/>
        <p:txBody>
          <a:bodyPr/>
          <a:lstStyle/>
          <a:p>
            <a:fld id="{E051F249-3412-4EBD-AF43-64DA1518C55A}" type="slidenum">
              <a:rPr lang="en-US" smtClean="0"/>
              <a:t>19</a:t>
            </a:fld>
            <a:endParaRPr lang="en-US"/>
          </a:p>
        </p:txBody>
      </p:sp>
    </p:spTree>
    <p:extLst>
      <p:ext uri="{BB962C8B-B14F-4D97-AF65-F5344CB8AC3E}">
        <p14:creationId xmlns:p14="http://schemas.microsoft.com/office/powerpoint/2010/main" val="2264202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panose="02020603050405020304" pitchFamily="18" charset="0"/>
              </a:rPr>
              <a:t>We use public data, primarily public data from national sources, to identify locations providing critical services to households across Seattle (see Appendix A.1 for data sources). Locations providing critical services include residential buildings, which are assumed to provide services only to people living onsite, and non-residential buildings in 23 categories, which are assumed to provide services to households within a 60-minute drive radius (Figure 2). </a:t>
            </a: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Critical service access is a unitless metric that provides insight into the spatial distribution of critical services and the relative amount of critical service access among households across a study area. Households in the Duwamish Valley study area have relatively low access to critical services compared with other households across Seattle (Figure 4); there is, however, notable variation in levels of critical service access within the six neighborhoods of the study area (Figure 5). Access to critical services in the study area is supported by non-residential service locations like two fire stations, a community center, an EV charging station, a large and small grocery store, and several pharmacies. The distribution of households across both sides of the Duwamish River, an interstate highway, and an airport creates clusters of relatively high access on either side of this north-south infrastructure.</a:t>
            </a:r>
            <a:endParaRPr lang="en-US" dirty="0"/>
          </a:p>
        </p:txBody>
      </p:sp>
      <p:sp>
        <p:nvSpPr>
          <p:cNvPr id="4" name="Slide Number Placeholder 3"/>
          <p:cNvSpPr>
            <a:spLocks noGrp="1"/>
          </p:cNvSpPr>
          <p:nvPr>
            <p:ph type="sldNum" sz="quarter" idx="5"/>
          </p:nvPr>
        </p:nvSpPr>
        <p:spPr/>
        <p:txBody>
          <a:bodyPr/>
          <a:lstStyle/>
          <a:p>
            <a:fld id="{E051F249-3412-4EBD-AF43-64DA1518C55A}" type="slidenum">
              <a:rPr lang="en-US" smtClean="0"/>
              <a:t>22</a:t>
            </a:fld>
            <a:endParaRPr lang="en-US"/>
          </a:p>
        </p:txBody>
      </p:sp>
    </p:spTree>
    <p:extLst>
      <p:ext uri="{BB962C8B-B14F-4D97-AF65-F5344CB8AC3E}">
        <p14:creationId xmlns:p14="http://schemas.microsoft.com/office/powerpoint/2010/main" val="2084392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A scoring matrix assigns a value reflecting the relative quality of service provided by each location type across five categories of electricity-dependent critical services: provisions, health, public safety, shelter, and workforce (Figure 3). These categories, and their corresponding subcategories, were developed using U.S. Federal Emergency Management Agency (FEMA) Community Lifeline guidance, the U.S. Department of Homeland Security (DHS) critical infrastructure sectors, human capabilities research, and community engagement conducted as part of this project and others in the Department of Energy Renewables Advancing Community Energy Resilience (RACER) portfolio [6], [7], [8], [9], [10], [11]. The assignment of critical service scores depends on information about service location types included in public datasets. </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For example, hospital location data from the U.S. Department of Homeland Security include information about the level of trauma care available at each location. Hospitals providing “Level 1” trauma care are assigned a higher score in the “Health — Healthcare Procedures” category than other types of hospitals. </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Grocery store location data from the U.S. Department of Agriculture (USDA) include information about the size of each store. “Small” grocery stores are assigned a lower score in the “Provisions — Food &amp; Water” category, while “Large” grocery stores are assigned a higher score in this category. “Small” and “Large” are designated in the USDA grocery store data, but not defined, and we interpret these subcategories as relating to the capacity of each store.</a:t>
            </a:r>
          </a:p>
          <a:p>
            <a:endParaRPr lang="en-US" dirty="0"/>
          </a:p>
        </p:txBody>
      </p:sp>
      <p:sp>
        <p:nvSpPr>
          <p:cNvPr id="4" name="Slide Number Placeholder 3"/>
          <p:cNvSpPr>
            <a:spLocks noGrp="1"/>
          </p:cNvSpPr>
          <p:nvPr>
            <p:ph type="sldNum" sz="quarter" idx="5"/>
          </p:nvPr>
        </p:nvSpPr>
        <p:spPr/>
        <p:txBody>
          <a:bodyPr/>
          <a:lstStyle/>
          <a:p>
            <a:fld id="{E051F249-3412-4EBD-AF43-64DA1518C55A}" type="slidenum">
              <a:rPr lang="en-US" smtClean="0"/>
              <a:t>23</a:t>
            </a:fld>
            <a:endParaRPr lang="en-US"/>
          </a:p>
        </p:txBody>
      </p:sp>
    </p:spTree>
    <p:extLst>
      <p:ext uri="{BB962C8B-B14F-4D97-AF65-F5344CB8AC3E}">
        <p14:creationId xmlns:p14="http://schemas.microsoft.com/office/powerpoint/2010/main" val="3712508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panose="02020603050405020304" pitchFamily="18" charset="0"/>
              </a:rPr>
              <a:t>The heart of this project is really focused on the recognition that existing energy system resilience metrics focus on the performance of physical infrastructure but do a poor job of considering the relationship between the infrastructure and people that rely on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imes New Roman" panose="02020603050405020304" pitchFamily="18" charset="0"/>
              <a:ea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panose="02020603050405020304" pitchFamily="18" charset="0"/>
              </a:rPr>
              <a:t>In other words we don’t have metrics that allow is to really get at the consequences of </a:t>
            </a:r>
            <a:r>
              <a:rPr lang="en-US" sz="1200" dirty="0" err="1">
                <a:solidFill>
                  <a:srgbClr val="000000"/>
                </a:solidFill>
                <a:effectLst/>
                <a:latin typeface="Times New Roman" panose="02020603050405020304" pitchFamily="18" charset="0"/>
                <a:ea typeface="Times" panose="02020603050405020304" pitchFamily="18" charset="0"/>
              </a:rPr>
              <a:t>otuages</a:t>
            </a:r>
            <a:r>
              <a:rPr lang="en-US" sz="1200" dirty="0">
                <a:solidFill>
                  <a:srgbClr val="000000"/>
                </a:solidFill>
                <a:effectLst/>
                <a:latin typeface="Times New Roman" panose="02020603050405020304" pitchFamily="18" charset="0"/>
                <a:ea typeface="Times" panose="02020603050405020304" pitchFamily="18" charset="0"/>
              </a:rPr>
              <a:t> on households, which is becoming increasingly more important as extreme weather and electrification demands are putting higher demands on our infrastructure systems, </a:t>
            </a:r>
            <a:r>
              <a:rPr lang="en-US" sz="1200" dirty="0" err="1">
                <a:solidFill>
                  <a:srgbClr val="000000"/>
                </a:solidFill>
                <a:effectLst/>
                <a:latin typeface="Times New Roman" panose="02020603050405020304" pitchFamily="18" charset="0"/>
                <a:ea typeface="Times" panose="02020603050405020304" pitchFamily="18" charset="0"/>
              </a:rPr>
              <a:t>aking</a:t>
            </a:r>
            <a:r>
              <a:rPr lang="en-US" sz="1200" dirty="0">
                <a:solidFill>
                  <a:srgbClr val="000000"/>
                </a:solidFill>
                <a:effectLst/>
                <a:latin typeface="Times New Roman" panose="02020603050405020304" pitchFamily="18" charset="0"/>
                <a:ea typeface="Times" panose="02020603050405020304" pitchFamily="18" charset="0"/>
              </a:rPr>
              <a:t> them more prone to outages.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imes New Roman" panose="02020603050405020304" pitchFamily="18" charset="0"/>
              <a:ea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imes New Roman" panose="02020603050405020304" pitchFamily="18" charset="0"/>
              <a:ea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panose="02020603050405020304" pitchFamily="18" charset="0"/>
              </a:rPr>
              <a:t>The SCORE project is meant to address these </a:t>
            </a:r>
            <a:r>
              <a:rPr lang="en-US" sz="1200">
                <a:solidFill>
                  <a:srgbClr val="000000"/>
                </a:solidFill>
                <a:effectLst/>
                <a:latin typeface="Times New Roman" panose="02020603050405020304" pitchFamily="18" charset="0"/>
                <a:ea typeface="Times" panose="02020603050405020304" pitchFamily="18" charset="0"/>
              </a:rPr>
              <a:t>gaps…</a:t>
            </a:r>
            <a:endParaRPr lang="en-US" sz="1200" dirty="0">
              <a:solidFill>
                <a:srgbClr val="000000"/>
              </a:solidFill>
              <a:effectLst/>
              <a:latin typeface="Times New Roman" panose="02020603050405020304" pitchFamily="18" charset="0"/>
              <a:ea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imes New Roman" panose="02020603050405020304" pitchFamily="18" charset="0"/>
              <a:ea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panose="02020603050405020304" pitchFamily="18" charset="0"/>
              </a:rPr>
              <a:t>Overarching goal (first bullet)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panose="02020603050405020304" pitchFamily="18" charset="0"/>
              </a:rPr>
              <a:t>Second bullet – builds on previous research seeking to quantify the social impacts of power </a:t>
            </a:r>
            <a:r>
              <a:rPr lang="en-US" sz="1200" dirty="0" err="1">
                <a:solidFill>
                  <a:srgbClr val="000000"/>
                </a:solidFill>
                <a:effectLst/>
                <a:latin typeface="Times New Roman" panose="02020603050405020304" pitchFamily="18" charset="0"/>
                <a:ea typeface="Times" panose="02020603050405020304" pitchFamily="18" charset="0"/>
              </a:rPr>
              <a:t>power</a:t>
            </a:r>
            <a:r>
              <a:rPr lang="en-US" sz="1200" dirty="0">
                <a:solidFill>
                  <a:srgbClr val="000000"/>
                </a:solidFill>
                <a:effectLst/>
                <a:latin typeface="Times New Roman" panose="02020603050405020304" pitchFamily="18" charset="0"/>
                <a:ea typeface="Times" panose="02020603050405020304" pitchFamily="18" charset="0"/>
              </a:rPr>
              <a:t> outages in PR, Texas…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imes New Roman" panose="02020603050405020304" pitchFamily="18" charset="0"/>
              <a:ea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panose="02020603050405020304" pitchFamily="18" charset="0"/>
              </a:rPr>
              <a:t>Ultimately, we want to help deploy resilience solutions where they can make the most difference. </a:t>
            </a:r>
            <a:endParaRPr lang="en-US" sz="1200" dirty="0">
              <a:solidFill>
                <a:srgbClr val="000000"/>
              </a:solidFill>
              <a:effectLst/>
              <a:latin typeface="Times New Roman" panose="02020603050405020304" pitchFamily="18" charset="0"/>
              <a:ea typeface="Times"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051F249-3412-4EBD-AF43-64DA1518C55A}" type="slidenum">
              <a:rPr lang="en-US" smtClean="0"/>
              <a:t>2</a:t>
            </a:fld>
            <a:endParaRPr lang="en-US"/>
          </a:p>
        </p:txBody>
      </p:sp>
    </p:spTree>
    <p:extLst>
      <p:ext uri="{BB962C8B-B14F-4D97-AF65-F5344CB8AC3E}">
        <p14:creationId xmlns:p14="http://schemas.microsoft.com/office/powerpoint/2010/main" val="851417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panose="02020603050405020304" pitchFamily="18" charset="0"/>
              </a:rPr>
              <a:t>These open-response concerns are echoed in respondents’ ranking of pre-identified activities that are most likely to cause significant impacts if disrupted (Figure 26). Out of 117 responses, cooking food (n = 58), keeping food cold (n = 74), and thermal regulation (n = 78) are the activities most frequently selected as having high impacts on health and well-being if disrupted. These activities are selected much more frequently than other options provided, including keeping medicine cold, washing dishes or clothes, and using important in-home healthcare devices. Most respondents report having less than seven days of shelf-stable food (67%) and bottled drinking water (72%) available at home, potentially driving or exacerbating concerns about food access during outages. These results suggest that maintaining access to safely stored food and water, internet, and safe temperatures during power disruptions, especially those lasting multiple days, could be key priorities for energy resilience projects in the study area.</a:t>
            </a:r>
          </a:p>
          <a:p>
            <a:endParaRPr lang="en-US" dirty="0"/>
          </a:p>
        </p:txBody>
      </p:sp>
      <p:sp>
        <p:nvSpPr>
          <p:cNvPr id="4" name="Slide Number Placeholder 3"/>
          <p:cNvSpPr>
            <a:spLocks noGrp="1"/>
          </p:cNvSpPr>
          <p:nvPr>
            <p:ph type="sldNum" sz="quarter" idx="5"/>
          </p:nvPr>
        </p:nvSpPr>
        <p:spPr/>
        <p:txBody>
          <a:bodyPr/>
          <a:lstStyle/>
          <a:p>
            <a:fld id="{E051F249-3412-4EBD-AF43-64DA1518C55A}" type="slidenum">
              <a:rPr lang="en-US" smtClean="0"/>
              <a:t>24</a:t>
            </a:fld>
            <a:endParaRPr lang="en-US"/>
          </a:p>
        </p:txBody>
      </p:sp>
    </p:spTree>
    <p:extLst>
      <p:ext uri="{BB962C8B-B14F-4D97-AF65-F5344CB8AC3E}">
        <p14:creationId xmlns:p14="http://schemas.microsoft.com/office/powerpoint/2010/main" val="3829413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Households in the SCORE survey sample are larger, more educated, earn lower incomes, and are more likely to have children at home than the average household in study area Census tracts. </a:t>
            </a:r>
            <a:endParaRPr lang="en-US" dirty="0"/>
          </a:p>
          <a:p>
            <a:endParaRPr lang="en-US" dirty="0"/>
          </a:p>
        </p:txBody>
      </p:sp>
      <p:sp>
        <p:nvSpPr>
          <p:cNvPr id="4" name="Slide Number Placeholder 3"/>
          <p:cNvSpPr>
            <a:spLocks noGrp="1"/>
          </p:cNvSpPr>
          <p:nvPr>
            <p:ph type="sldNum" sz="quarter" idx="5"/>
          </p:nvPr>
        </p:nvSpPr>
        <p:spPr/>
        <p:txBody>
          <a:bodyPr/>
          <a:lstStyle/>
          <a:p>
            <a:fld id="{E051F249-3412-4EBD-AF43-64DA1518C55A}" type="slidenum">
              <a:rPr lang="en-US" smtClean="0"/>
              <a:t>25</a:t>
            </a:fld>
            <a:endParaRPr lang="en-US"/>
          </a:p>
        </p:txBody>
      </p:sp>
    </p:spTree>
    <p:extLst>
      <p:ext uri="{BB962C8B-B14F-4D97-AF65-F5344CB8AC3E}">
        <p14:creationId xmlns:p14="http://schemas.microsoft.com/office/powerpoint/2010/main" val="3319414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panose="02020603050405020304" pitchFamily="18" charset="0"/>
              </a:rPr>
              <a:t>Survey respondents were asked which location types they would most likely visit to access specific critical services during a hypothetical power outage. The frequency of responses for each location type were tabulated for each critical service category to understand the anticipated dependence on different location types for various services during an extended power disruption (Table ). Critical service categories used in the survey largely match critical service categories used in the critical service access metric (see Section 2, Figure 3). For ease of interpretation for respondents focused on their individual behaviors, “Information” was separated from “Communication”, “Lighting” and “Other Tasks” were added, and “Public Safety” and “Workforce” categories were removed.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Times" panose="02020603050405020304" pitchFamily="18" charset="0"/>
            </a:endParaRPr>
          </a:p>
          <a:p>
            <a:pPr marL="0" marR="0">
              <a:spcAft>
                <a:spcPts val="1200"/>
              </a:spcAft>
              <a:buNone/>
            </a:pPr>
            <a:r>
              <a:rPr lang="en-US" sz="1800" dirty="0">
                <a:solidFill>
                  <a:srgbClr val="000000"/>
                </a:solidFill>
                <a:effectLst/>
                <a:latin typeface="Times New Roman" panose="02020603050405020304" pitchFamily="18" charset="0"/>
                <a:ea typeface="Times" panose="02020603050405020304" pitchFamily="18" charset="0"/>
              </a:rPr>
              <a:t>Respondents view community centers as valuable resources for thermal comfort (13), lighting (13), communication with family and friends (25), gathering information (39), and other tasks (4). Grocery stores were a common choice for obtaining food (37) and keeping food cool (4). During power outages, respondents predict that they would rely heavily on the homes of family and friends to meet needs often met in private, residential spaces, including hygiene, storing food, cooking food, and heating and cooling. Respondents indicated they are more likely to visit a pharmacy (21) or doctor’s office (14) than a hospital (11) for healthcare access during a long power outage.</a:t>
            </a:r>
          </a:p>
          <a:p>
            <a:pPr marL="0" marR="0">
              <a:spcAft>
                <a:spcPts val="1200"/>
              </a:spcAft>
              <a:buNone/>
            </a:pPr>
            <a:endParaRPr lang="en-US" sz="1800" dirty="0">
              <a:solidFill>
                <a:srgbClr val="000000"/>
              </a:solidFill>
              <a:effectLst/>
              <a:latin typeface="Times New Roman" panose="02020603050405020304" pitchFamily="18" charset="0"/>
              <a:ea typeface="Times" panose="02020603050405020304" pitchFamily="18" charset="0"/>
            </a:endParaRPr>
          </a:p>
          <a:p>
            <a:pPr marL="0" marR="0">
              <a:spcAft>
                <a:spcPts val="1200"/>
              </a:spcAft>
            </a:pPr>
            <a:r>
              <a:rPr lang="en-US" sz="1800" dirty="0">
                <a:solidFill>
                  <a:srgbClr val="000000"/>
                </a:solidFill>
                <a:effectLst/>
                <a:latin typeface="Times New Roman" panose="02020603050405020304" pitchFamily="18" charset="0"/>
                <a:ea typeface="Times" panose="02020603050405020304" pitchFamily="18" charset="0"/>
              </a:rPr>
              <a:t>Results suggest uncertainty among respondents about publicly accessible locations where they could access services typically accessed at home if their home is without power for an extended time. This uncertainty could be driven by lack of experience with long power outages or by a lack of awareness about where resources will be deployed in emergency conditions. Table 9 lists the types of locations identified by at least one respondent as being able to meet needs typically met at home, or at the home of a friend or family member. The capacity of these locations to meet these needs during long power disruptions depends on robust emergency coordination efforts and in some cases may not align with where emergency management organizations plan to deploy services. For example, grocery stores may not be prepared or equipped to store people’s food and medications, allow people to operate medical devices, or allow many people to congregate to stay warm or cool (thermal regulation). </a:t>
            </a:r>
          </a:p>
          <a:p>
            <a:pPr marL="0" marR="0">
              <a:spcAft>
                <a:spcPts val="1200"/>
              </a:spcAft>
            </a:pPr>
            <a:endParaRPr lang="en-US" sz="1800" dirty="0">
              <a:solidFill>
                <a:srgbClr val="000000"/>
              </a:solidFill>
              <a:effectLst/>
              <a:latin typeface="Times New Roman" panose="02020603050405020304" pitchFamily="18" charset="0"/>
              <a:ea typeface="Times" panose="02020603050405020304" pitchFamily="18"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sz="1800" dirty="0">
                <a:solidFill>
                  <a:srgbClr val="000000"/>
                </a:solidFill>
                <a:effectLst/>
                <a:latin typeface="Times New Roman" panose="02020603050405020304" pitchFamily="18" charset="0"/>
                <a:ea typeface="Times" panose="02020603050405020304" pitchFamily="18" charset="0"/>
              </a:rPr>
              <a:t>These responses highlight the services that may be most valuable to include at resilience hubs, given the reported reliance on private residential spaces to meet these needs and a lack of clarity about where else they may be met. This presents an opportunity for Seattle City Light to coordinate with the Seattle Office of Emergency management and specific site operators to implement energy resilience projects where services can be easily accessed by community members. The success of these projects would then depend on building social capital and clear communication channels among residents about those services prior to an emergency.</a:t>
            </a:r>
          </a:p>
          <a:p>
            <a:pPr marL="0" marR="0">
              <a:spcAft>
                <a:spcPts val="1200"/>
              </a:spcAft>
            </a:pPr>
            <a:endParaRPr lang="en-US" sz="1800" dirty="0">
              <a:solidFill>
                <a:srgbClr val="000000"/>
              </a:solidFill>
              <a:effectLst/>
              <a:latin typeface="Times New Roman" panose="02020603050405020304" pitchFamily="18" charset="0"/>
              <a:ea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Times"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051F249-3412-4EBD-AF43-64DA1518C55A}" type="slidenum">
              <a:rPr lang="en-US" smtClean="0"/>
              <a:t>26</a:t>
            </a:fld>
            <a:endParaRPr lang="en-US"/>
          </a:p>
        </p:txBody>
      </p:sp>
    </p:spTree>
    <p:extLst>
      <p:ext uri="{BB962C8B-B14F-4D97-AF65-F5344CB8AC3E}">
        <p14:creationId xmlns:p14="http://schemas.microsoft.com/office/powerpoint/2010/main" val="3329850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pf our study region, select neighborhoods in Seattle Washington known at the Duwamish Valley</a:t>
            </a:r>
          </a:p>
          <a:p>
            <a:endParaRPr lang="en-US" dirty="0"/>
          </a:p>
          <a:p>
            <a:r>
              <a:rPr lang="en-US" dirty="0"/>
              <a:t>-named for an indigenous tribe that has resided in this region. These are environmental justice communities, suffering from a history of industrial pollution in the region.</a:t>
            </a:r>
          </a:p>
          <a:p>
            <a:endParaRPr lang="en-US" dirty="0"/>
          </a:p>
        </p:txBody>
      </p:sp>
      <p:sp>
        <p:nvSpPr>
          <p:cNvPr id="4" name="Slide Number Placeholder 3"/>
          <p:cNvSpPr>
            <a:spLocks noGrp="1"/>
          </p:cNvSpPr>
          <p:nvPr>
            <p:ph type="sldNum" sz="quarter" idx="5"/>
          </p:nvPr>
        </p:nvSpPr>
        <p:spPr/>
        <p:txBody>
          <a:bodyPr/>
          <a:lstStyle/>
          <a:p>
            <a:fld id="{E051F249-3412-4EBD-AF43-64DA1518C55A}" type="slidenum">
              <a:rPr lang="en-US" smtClean="0"/>
              <a:t>3</a:t>
            </a:fld>
            <a:endParaRPr lang="en-US"/>
          </a:p>
        </p:txBody>
      </p:sp>
    </p:spTree>
    <p:extLst>
      <p:ext uri="{BB962C8B-B14F-4D97-AF65-F5344CB8AC3E}">
        <p14:creationId xmlns:p14="http://schemas.microsoft.com/office/powerpoint/2010/main" val="200630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Aft>
                <a:spcPts val="1200"/>
              </a:spcAft>
              <a:buNone/>
            </a:pPr>
            <a:r>
              <a:rPr lang="en-US" sz="1800" dirty="0">
                <a:solidFill>
                  <a:srgbClr val="000000"/>
                </a:solidFill>
                <a:effectLst/>
                <a:latin typeface="Times New Roman" panose="02020603050405020304" pitchFamily="18" charset="0"/>
                <a:ea typeface="Times" panose="02020603050405020304" pitchFamily="18" charset="0"/>
              </a:rPr>
              <a:t>So a little bit more on the critical service access metric we have been developing and testing…</a:t>
            </a:r>
          </a:p>
          <a:p>
            <a:pPr marL="0" marR="0">
              <a:spcAft>
                <a:spcPts val="1200"/>
              </a:spcAft>
              <a:buNone/>
            </a:pPr>
            <a:endParaRPr lang="en-US" sz="1800" dirty="0">
              <a:solidFill>
                <a:srgbClr val="000000"/>
              </a:solidFill>
              <a:effectLst/>
              <a:latin typeface="Times New Roman" panose="02020603050405020304" pitchFamily="18" charset="0"/>
              <a:ea typeface="Times" panose="02020603050405020304" pitchFamily="18" charset="0"/>
            </a:endParaRPr>
          </a:p>
          <a:p>
            <a:pPr marL="0" marR="0">
              <a:spcAft>
                <a:spcPts val="1200"/>
              </a:spcAft>
              <a:buNone/>
            </a:pPr>
            <a:r>
              <a:rPr lang="en-US" sz="1800" dirty="0">
                <a:solidFill>
                  <a:srgbClr val="000000"/>
                </a:solidFill>
                <a:effectLst/>
                <a:latin typeface="Times New Roman" panose="02020603050405020304" pitchFamily="18" charset="0"/>
                <a:ea typeface="Times" panose="02020603050405020304" pitchFamily="18" charset="0"/>
              </a:rPr>
              <a:t>It is based on the concept of service accessibility – or the availability of critical service access across a neighborhood. In other words access to things like food, water, healthcare, etc.</a:t>
            </a:r>
          </a:p>
          <a:p>
            <a:pPr marL="0" marR="0">
              <a:spcAft>
                <a:spcPts val="1200"/>
              </a:spcAft>
              <a:buNone/>
            </a:pPr>
            <a:endParaRPr lang="en-US" sz="1800" dirty="0">
              <a:solidFill>
                <a:srgbClr val="000000"/>
              </a:solidFill>
              <a:effectLst/>
              <a:latin typeface="Times New Roman" panose="02020603050405020304" pitchFamily="18" charset="0"/>
              <a:ea typeface="Times" panose="02020603050405020304" pitchFamily="18" charset="0"/>
            </a:endParaRPr>
          </a:p>
          <a:p>
            <a:pPr marL="0" marR="0">
              <a:spcAft>
                <a:spcPts val="1200"/>
              </a:spcAft>
              <a:buNone/>
            </a:pPr>
            <a:r>
              <a:rPr lang="en-US" sz="1800" dirty="0">
                <a:solidFill>
                  <a:srgbClr val="000000"/>
                </a:solidFill>
                <a:effectLst/>
                <a:latin typeface="Times New Roman" panose="02020603050405020304" pitchFamily="18" charset="0"/>
                <a:ea typeface="Times" panose="02020603050405020304" pitchFamily="18" charset="0"/>
              </a:rPr>
              <a:t>A key assumption for this metric is that during a power outage, a household’s ability to access critical services depends heavily on if service providing locations like grocery stores and gas stations near them have power and are able to maintain services to the community.</a:t>
            </a:r>
          </a:p>
          <a:p>
            <a:pPr marL="0" marR="0">
              <a:spcAft>
                <a:spcPts val="1200"/>
              </a:spcAft>
              <a:buNone/>
            </a:pPr>
            <a:endParaRPr lang="en-US" sz="1800" dirty="0">
              <a:solidFill>
                <a:srgbClr val="000000"/>
              </a:solidFill>
              <a:effectLst/>
              <a:latin typeface="Times New Roman" panose="02020603050405020304" pitchFamily="18" charset="0"/>
              <a:ea typeface="Times" panose="02020603050405020304" pitchFamily="18" charset="0"/>
            </a:endParaRPr>
          </a:p>
          <a:p>
            <a:pPr marL="0" marR="0">
              <a:spcAft>
                <a:spcPts val="1200"/>
              </a:spcAft>
              <a:buNone/>
            </a:pPr>
            <a:r>
              <a:rPr lang="en-US" sz="1800" dirty="0">
                <a:solidFill>
                  <a:srgbClr val="000000"/>
                </a:solidFill>
                <a:effectLst/>
                <a:latin typeface="Times New Roman" panose="02020603050405020304" pitchFamily="18" charset="0"/>
                <a:ea typeface="Times" panose="02020603050405020304" pitchFamily="18" charset="0"/>
              </a:rPr>
              <a:t>And by making sure key service providing locations remain open we can mitigate the consequences of outages to households.</a:t>
            </a:r>
          </a:p>
          <a:p>
            <a:pPr marL="0" marR="0">
              <a:spcAft>
                <a:spcPts val="1200"/>
              </a:spcAft>
              <a:buNone/>
            </a:pPr>
            <a:endParaRPr lang="en-US" sz="1800" dirty="0">
              <a:solidFill>
                <a:srgbClr val="000000"/>
              </a:solidFill>
              <a:effectLst/>
              <a:latin typeface="Times New Roman" panose="02020603050405020304" pitchFamily="18" charset="0"/>
              <a:ea typeface="Times"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051F249-3412-4EBD-AF43-64DA1518C55A}" type="slidenum">
              <a:rPr lang="en-US" smtClean="0"/>
              <a:t>5</a:t>
            </a:fld>
            <a:endParaRPr lang="en-US"/>
          </a:p>
        </p:txBody>
      </p:sp>
    </p:spTree>
    <p:extLst>
      <p:ext uri="{BB962C8B-B14F-4D97-AF65-F5344CB8AC3E}">
        <p14:creationId xmlns:p14="http://schemas.microsoft.com/office/powerpoint/2010/main" val="268343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then becomes, which location should be prioritized for resilience investments, knowing that we don’t have the resources to have back up power for all locations. </a:t>
            </a:r>
          </a:p>
          <a:p>
            <a:endParaRPr lang="en-US" dirty="0"/>
          </a:p>
          <a:p>
            <a:r>
              <a:rPr lang="en-US" dirty="0"/>
              <a:t>Here is how the metric is calculated….</a:t>
            </a:r>
          </a:p>
          <a:p>
            <a:endParaRPr lang="en-US" dirty="0"/>
          </a:p>
          <a:p>
            <a:r>
              <a:rPr lang="en-US" dirty="0"/>
              <a:t>First we identify locations providing critical services to households across the area, like community centers, hospitals, etc.. Here I show a map of these locations in Seattle. What locations are determined are based primarily on FEMA and DHS designations of critical infrastructure.</a:t>
            </a:r>
          </a:p>
          <a:p>
            <a:endParaRPr lang="en-US" dirty="0"/>
          </a:p>
          <a:p>
            <a:r>
              <a:rPr lang="en-US" dirty="0"/>
              <a:t>Then a service quality matrix is used to score each location in terms </a:t>
            </a:r>
            <a:r>
              <a:rPr lang="en-US" dirty="0" err="1"/>
              <a:t>os</a:t>
            </a:r>
            <a:r>
              <a:rPr lang="en-US" dirty="0"/>
              <a:t> how well each location meets different types of critical needs, for instance a grocery store would rank high for meeting foods needs, whereas a doctor office would not, but it would have a high service value for medical care.</a:t>
            </a:r>
          </a:p>
          <a:p>
            <a:endParaRPr lang="en-US" dirty="0"/>
          </a:p>
          <a:p>
            <a:r>
              <a:rPr lang="en-US" dirty="0"/>
              <a:t>Then a gravity model is used to compute travel times between each household and critical facility for different travel modes.</a:t>
            </a:r>
          </a:p>
          <a:p>
            <a:endParaRPr lang="en-US" dirty="0"/>
          </a:p>
          <a:p>
            <a:r>
              <a:rPr lang="en-US" dirty="0"/>
              <a:t>Then you can essentially aggregate the service scores and travel times to come up with a critical service access value for each location, the locations with the highest scores are recommended as a high priority for resilience investments…</a:t>
            </a:r>
          </a:p>
          <a:p>
            <a:endParaRPr lang="en-US" dirty="0"/>
          </a:p>
          <a:p>
            <a:r>
              <a:rPr lang="en-US" dirty="0"/>
              <a:t>SO this we </a:t>
            </a:r>
            <a:r>
              <a:rPr lang="en-US" dirty="0" err="1"/>
              <a:t>thinik</a:t>
            </a:r>
            <a:r>
              <a:rPr lang="en-US" dirty="0"/>
              <a:t> is a really useful tool BUT it lacks any say by the community in terms of what they deem as critical and most important to them and their community.</a:t>
            </a:r>
          </a:p>
          <a:p>
            <a:endParaRPr lang="en-US" dirty="0"/>
          </a:p>
          <a:p>
            <a:r>
              <a:rPr lang="en-US" dirty="0"/>
              <a:t>Critical service providing locations with the highest values for each category could be arguably prioritized for back up system and reliability grid enhancements to maintain the provision of key services during an outage.</a:t>
            </a:r>
          </a:p>
        </p:txBody>
      </p:sp>
      <p:sp>
        <p:nvSpPr>
          <p:cNvPr id="4" name="Slide Number Placeholder 3"/>
          <p:cNvSpPr>
            <a:spLocks noGrp="1"/>
          </p:cNvSpPr>
          <p:nvPr>
            <p:ph type="sldNum" sz="quarter" idx="5"/>
          </p:nvPr>
        </p:nvSpPr>
        <p:spPr/>
        <p:txBody>
          <a:bodyPr/>
          <a:lstStyle/>
          <a:p>
            <a:fld id="{E051F249-3412-4EBD-AF43-64DA1518C55A}" type="slidenum">
              <a:rPr lang="en-US" smtClean="0"/>
              <a:t>6</a:t>
            </a:fld>
            <a:endParaRPr lang="en-US"/>
          </a:p>
        </p:txBody>
      </p:sp>
    </p:spTree>
    <p:extLst>
      <p:ext uri="{BB962C8B-B14F-4D97-AF65-F5344CB8AC3E}">
        <p14:creationId xmlns:p14="http://schemas.microsoft.com/office/powerpoint/2010/main" val="4089731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scores are assigned….</a:t>
            </a:r>
          </a:p>
        </p:txBody>
      </p:sp>
      <p:sp>
        <p:nvSpPr>
          <p:cNvPr id="4" name="Slide Number Placeholder 3"/>
          <p:cNvSpPr>
            <a:spLocks noGrp="1"/>
          </p:cNvSpPr>
          <p:nvPr>
            <p:ph type="sldNum" sz="quarter" idx="5"/>
          </p:nvPr>
        </p:nvSpPr>
        <p:spPr/>
        <p:txBody>
          <a:bodyPr/>
          <a:lstStyle/>
          <a:p>
            <a:fld id="{E051F249-3412-4EBD-AF43-64DA1518C55A}" type="slidenum">
              <a:rPr lang="en-US" smtClean="0"/>
              <a:t>7</a:t>
            </a:fld>
            <a:endParaRPr lang="en-US"/>
          </a:p>
        </p:txBody>
      </p:sp>
    </p:spTree>
    <p:extLst>
      <p:ext uri="{BB962C8B-B14F-4D97-AF65-F5344CB8AC3E}">
        <p14:creationId xmlns:p14="http://schemas.microsoft.com/office/powerpoint/2010/main" val="389375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That’s where we came in to engage with Duwamish Valley residents to find out.</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SO our specific community engagement efforts were to:</a:t>
            </a: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051F249-3412-4EBD-AF43-64DA1518C55A}" type="slidenum">
              <a:rPr lang="en-US" smtClean="0"/>
              <a:t>9</a:t>
            </a:fld>
            <a:endParaRPr lang="en-US"/>
          </a:p>
        </p:txBody>
      </p:sp>
    </p:spTree>
    <p:extLst>
      <p:ext uri="{BB962C8B-B14F-4D97-AF65-F5344CB8AC3E}">
        <p14:creationId xmlns:p14="http://schemas.microsoft.com/office/powerpoint/2010/main" val="1451743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how we did it.</a:t>
            </a:r>
          </a:p>
          <a:p>
            <a:endParaRPr lang="en-US" dirty="0"/>
          </a:p>
          <a:p>
            <a:r>
              <a:rPr lang="en-US" dirty="0"/>
              <a:t>We co-developed a digital survey with project stakeholders, including community </a:t>
            </a:r>
            <a:r>
              <a:rPr lang="en-US" dirty="0" err="1"/>
              <a:t>representaitves</a:t>
            </a:r>
            <a:r>
              <a:rPr lang="en-US" dirty="0"/>
              <a:t>…</a:t>
            </a:r>
          </a:p>
        </p:txBody>
      </p:sp>
      <p:sp>
        <p:nvSpPr>
          <p:cNvPr id="4" name="Slide Number Placeholder 3"/>
          <p:cNvSpPr>
            <a:spLocks noGrp="1"/>
          </p:cNvSpPr>
          <p:nvPr>
            <p:ph type="sldNum" sz="quarter" idx="5"/>
          </p:nvPr>
        </p:nvSpPr>
        <p:spPr/>
        <p:txBody>
          <a:bodyPr/>
          <a:lstStyle/>
          <a:p>
            <a:fld id="{E051F249-3412-4EBD-AF43-64DA1518C55A}" type="slidenum">
              <a:rPr lang="en-US" smtClean="0"/>
              <a:t>10</a:t>
            </a:fld>
            <a:endParaRPr lang="en-US"/>
          </a:p>
        </p:txBody>
      </p:sp>
    </p:spTree>
    <p:extLst>
      <p:ext uri="{BB962C8B-B14F-4D97-AF65-F5344CB8AC3E}">
        <p14:creationId xmlns:p14="http://schemas.microsoft.com/office/powerpoint/2010/main" val="2372470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survey was divided into two major parts, the first asked participants about how frequently they utilized a portfolio of service providing locations in their neighborhood in typical blue sky circumstances. </a:t>
            </a:r>
          </a:p>
          <a:p>
            <a:r>
              <a:rPr lang="en-US" dirty="0"/>
              <a:t>And then they were asked about the specific locations of only the places they aid they utilized </a:t>
            </a:r>
          </a:p>
          <a:p>
            <a:r>
              <a:rPr lang="en-US" dirty="0"/>
              <a:t>Aas a result of this part of the survey, we were able to categorize the location types that residents utilized as either high frequency, used daily or weekly by many residents vs locations used much more rarely, but could be high impact, like doctors offices, </a:t>
            </a:r>
            <a:r>
              <a:rPr lang="en-US" dirty="0" err="1"/>
              <a:t>dyalis</a:t>
            </a:r>
            <a:r>
              <a:rPr lang="en-US" dirty="0"/>
              <a:t> centers </a:t>
            </a:r>
            <a:r>
              <a:rPr lang="en-US" dirty="0" err="1"/>
              <a:t>etc</a:t>
            </a:r>
            <a:r>
              <a:rPr lang="en-US" dirty="0"/>
              <a:t>….</a:t>
            </a:r>
          </a:p>
          <a:p>
            <a:endParaRPr lang="en-US" dirty="0"/>
          </a:p>
          <a:p>
            <a:r>
              <a:rPr lang="en-US" dirty="0"/>
              <a:t>The second part of the survey asked participants to indicate the location types they were most likely to visit during a hypothetical power outage…this was needed in the survey because Seattle has not experienced a significant outage in recent years. Some key assumptions we included in the hypothetical scenario were…</a:t>
            </a:r>
          </a:p>
        </p:txBody>
      </p:sp>
      <p:sp>
        <p:nvSpPr>
          <p:cNvPr id="4" name="Slide Number Placeholder 3"/>
          <p:cNvSpPr>
            <a:spLocks noGrp="1"/>
          </p:cNvSpPr>
          <p:nvPr>
            <p:ph type="sldNum" sz="quarter" idx="5"/>
          </p:nvPr>
        </p:nvSpPr>
        <p:spPr/>
        <p:txBody>
          <a:bodyPr/>
          <a:lstStyle/>
          <a:p>
            <a:fld id="{E051F249-3412-4EBD-AF43-64DA1518C55A}" type="slidenum">
              <a:rPr lang="en-US" smtClean="0"/>
              <a:t>11</a:t>
            </a:fld>
            <a:endParaRPr lang="en-US"/>
          </a:p>
        </p:txBody>
      </p:sp>
    </p:spTree>
    <p:extLst>
      <p:ext uri="{BB962C8B-B14F-4D97-AF65-F5344CB8AC3E}">
        <p14:creationId xmlns:p14="http://schemas.microsoft.com/office/powerpoint/2010/main" val="2458987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5555-8993-DDE5-119A-864DEAE1EB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00BC4B-9C82-EB15-70BA-6ACA02EA93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6617C5-FE29-E4B7-BE19-1BEEB79ADA1D}"/>
              </a:ext>
            </a:extLst>
          </p:cNvPr>
          <p:cNvSpPr>
            <a:spLocks noGrp="1"/>
          </p:cNvSpPr>
          <p:nvPr>
            <p:ph type="dt" sz="half" idx="10"/>
          </p:nvPr>
        </p:nvSpPr>
        <p:spPr/>
        <p:txBody>
          <a:bodyPr/>
          <a:lstStyle/>
          <a:p>
            <a:fld id="{12552E60-94F9-4A49-ACF0-4076AF9A4A4B}" type="datetimeFigureOut">
              <a:rPr lang="en-US" smtClean="0"/>
              <a:t>10/29/2025</a:t>
            </a:fld>
            <a:endParaRPr lang="en-US"/>
          </a:p>
        </p:txBody>
      </p:sp>
      <p:sp>
        <p:nvSpPr>
          <p:cNvPr id="5" name="Footer Placeholder 4">
            <a:extLst>
              <a:ext uri="{FF2B5EF4-FFF2-40B4-BE49-F238E27FC236}">
                <a16:creationId xmlns:a16="http://schemas.microsoft.com/office/drawing/2014/main" id="{98C6A431-5760-47E4-A62D-3B1C76CB6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740120-2F16-1ED2-8DDD-D5A4CA0DF448}"/>
              </a:ext>
            </a:extLst>
          </p:cNvPr>
          <p:cNvSpPr>
            <a:spLocks noGrp="1"/>
          </p:cNvSpPr>
          <p:nvPr>
            <p:ph type="sldNum" sz="quarter" idx="12"/>
          </p:nvPr>
        </p:nvSpPr>
        <p:spPr/>
        <p:txBody>
          <a:bodyPr/>
          <a:lstStyle/>
          <a:p>
            <a:fld id="{F65865A6-4EE4-4726-90BC-7B77936CD754}" type="slidenum">
              <a:rPr lang="en-US" smtClean="0"/>
              <a:t>‹#›</a:t>
            </a:fld>
            <a:endParaRPr lang="en-US"/>
          </a:p>
        </p:txBody>
      </p:sp>
    </p:spTree>
    <p:extLst>
      <p:ext uri="{BB962C8B-B14F-4D97-AF65-F5344CB8AC3E}">
        <p14:creationId xmlns:p14="http://schemas.microsoft.com/office/powerpoint/2010/main" val="416196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0B210-A938-5B9E-276A-9C0ED00EAB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C5B1C4-7B03-9074-B01B-DE392D7E15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83ADAE-4D24-8FEA-57C0-1663E93B6392}"/>
              </a:ext>
            </a:extLst>
          </p:cNvPr>
          <p:cNvSpPr>
            <a:spLocks noGrp="1"/>
          </p:cNvSpPr>
          <p:nvPr>
            <p:ph type="dt" sz="half" idx="10"/>
          </p:nvPr>
        </p:nvSpPr>
        <p:spPr/>
        <p:txBody>
          <a:bodyPr/>
          <a:lstStyle/>
          <a:p>
            <a:fld id="{12552E60-94F9-4A49-ACF0-4076AF9A4A4B}" type="datetimeFigureOut">
              <a:rPr lang="en-US" smtClean="0"/>
              <a:t>10/29/2025</a:t>
            </a:fld>
            <a:endParaRPr lang="en-US"/>
          </a:p>
        </p:txBody>
      </p:sp>
      <p:sp>
        <p:nvSpPr>
          <p:cNvPr id="5" name="Footer Placeholder 4">
            <a:extLst>
              <a:ext uri="{FF2B5EF4-FFF2-40B4-BE49-F238E27FC236}">
                <a16:creationId xmlns:a16="http://schemas.microsoft.com/office/drawing/2014/main" id="{07E35F6C-5EC5-9A42-43F2-B8D1F6F73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A8F53-1A8B-7D02-DDF3-6BB161B09D8F}"/>
              </a:ext>
            </a:extLst>
          </p:cNvPr>
          <p:cNvSpPr>
            <a:spLocks noGrp="1"/>
          </p:cNvSpPr>
          <p:nvPr>
            <p:ph type="sldNum" sz="quarter" idx="12"/>
          </p:nvPr>
        </p:nvSpPr>
        <p:spPr/>
        <p:txBody>
          <a:bodyPr/>
          <a:lstStyle/>
          <a:p>
            <a:fld id="{F65865A6-4EE4-4726-90BC-7B77936CD754}" type="slidenum">
              <a:rPr lang="en-US" smtClean="0"/>
              <a:t>‹#›</a:t>
            </a:fld>
            <a:endParaRPr lang="en-US"/>
          </a:p>
        </p:txBody>
      </p:sp>
    </p:spTree>
    <p:extLst>
      <p:ext uri="{BB962C8B-B14F-4D97-AF65-F5344CB8AC3E}">
        <p14:creationId xmlns:p14="http://schemas.microsoft.com/office/powerpoint/2010/main" val="3600850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DFA4B2-F281-B90E-9336-97EC71756B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64E8B5-D1CA-D99F-A3C6-7B84A94E51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6E6F5-C12C-1325-8698-CC3750820F2C}"/>
              </a:ext>
            </a:extLst>
          </p:cNvPr>
          <p:cNvSpPr>
            <a:spLocks noGrp="1"/>
          </p:cNvSpPr>
          <p:nvPr>
            <p:ph type="dt" sz="half" idx="10"/>
          </p:nvPr>
        </p:nvSpPr>
        <p:spPr/>
        <p:txBody>
          <a:bodyPr/>
          <a:lstStyle/>
          <a:p>
            <a:fld id="{12552E60-94F9-4A49-ACF0-4076AF9A4A4B}" type="datetimeFigureOut">
              <a:rPr lang="en-US" smtClean="0"/>
              <a:t>10/29/2025</a:t>
            </a:fld>
            <a:endParaRPr lang="en-US"/>
          </a:p>
        </p:txBody>
      </p:sp>
      <p:sp>
        <p:nvSpPr>
          <p:cNvPr id="5" name="Footer Placeholder 4">
            <a:extLst>
              <a:ext uri="{FF2B5EF4-FFF2-40B4-BE49-F238E27FC236}">
                <a16:creationId xmlns:a16="http://schemas.microsoft.com/office/drawing/2014/main" id="{AABB0B84-C7A5-84DC-6D11-752AA97D6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5B425-3300-D665-A10B-F6EEA0AB487C}"/>
              </a:ext>
            </a:extLst>
          </p:cNvPr>
          <p:cNvSpPr>
            <a:spLocks noGrp="1"/>
          </p:cNvSpPr>
          <p:nvPr>
            <p:ph type="sldNum" sz="quarter" idx="12"/>
          </p:nvPr>
        </p:nvSpPr>
        <p:spPr/>
        <p:txBody>
          <a:bodyPr/>
          <a:lstStyle/>
          <a:p>
            <a:fld id="{F65865A6-4EE4-4726-90BC-7B77936CD754}" type="slidenum">
              <a:rPr lang="en-US" smtClean="0"/>
              <a:t>‹#›</a:t>
            </a:fld>
            <a:endParaRPr lang="en-US"/>
          </a:p>
        </p:txBody>
      </p:sp>
    </p:spTree>
    <p:extLst>
      <p:ext uri="{BB962C8B-B14F-4D97-AF65-F5344CB8AC3E}">
        <p14:creationId xmlns:p14="http://schemas.microsoft.com/office/powerpoint/2010/main" val="360253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AEA3-9C09-DE90-8AD3-D9572A50DA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ACC317-A9BF-64FA-E7CD-B37E09AC76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10BDE-5D8F-E53B-34A6-82720D4BA5CE}"/>
              </a:ext>
            </a:extLst>
          </p:cNvPr>
          <p:cNvSpPr>
            <a:spLocks noGrp="1"/>
          </p:cNvSpPr>
          <p:nvPr>
            <p:ph type="dt" sz="half" idx="10"/>
          </p:nvPr>
        </p:nvSpPr>
        <p:spPr/>
        <p:txBody>
          <a:bodyPr/>
          <a:lstStyle/>
          <a:p>
            <a:fld id="{12552E60-94F9-4A49-ACF0-4076AF9A4A4B}" type="datetimeFigureOut">
              <a:rPr lang="en-US" smtClean="0"/>
              <a:t>10/29/2025</a:t>
            </a:fld>
            <a:endParaRPr lang="en-US"/>
          </a:p>
        </p:txBody>
      </p:sp>
      <p:sp>
        <p:nvSpPr>
          <p:cNvPr id="5" name="Footer Placeholder 4">
            <a:extLst>
              <a:ext uri="{FF2B5EF4-FFF2-40B4-BE49-F238E27FC236}">
                <a16:creationId xmlns:a16="http://schemas.microsoft.com/office/drawing/2014/main" id="{B64C6CD5-7DDB-18A4-9748-806DC30184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3877D-54DA-A39D-4777-E068BA34278D}"/>
              </a:ext>
            </a:extLst>
          </p:cNvPr>
          <p:cNvSpPr>
            <a:spLocks noGrp="1"/>
          </p:cNvSpPr>
          <p:nvPr>
            <p:ph type="sldNum" sz="quarter" idx="12"/>
          </p:nvPr>
        </p:nvSpPr>
        <p:spPr/>
        <p:txBody>
          <a:bodyPr/>
          <a:lstStyle/>
          <a:p>
            <a:fld id="{F65865A6-4EE4-4726-90BC-7B77936CD754}" type="slidenum">
              <a:rPr lang="en-US" smtClean="0"/>
              <a:t>‹#›</a:t>
            </a:fld>
            <a:endParaRPr lang="en-US"/>
          </a:p>
        </p:txBody>
      </p:sp>
    </p:spTree>
    <p:extLst>
      <p:ext uri="{BB962C8B-B14F-4D97-AF65-F5344CB8AC3E}">
        <p14:creationId xmlns:p14="http://schemas.microsoft.com/office/powerpoint/2010/main" val="3565690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897A-5A76-8B6E-D524-A4EB30150C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47B9EA-6EC8-3651-73A4-EBB03579A0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CCEC76-BE83-89ED-4465-5F126EAC6A5D}"/>
              </a:ext>
            </a:extLst>
          </p:cNvPr>
          <p:cNvSpPr>
            <a:spLocks noGrp="1"/>
          </p:cNvSpPr>
          <p:nvPr>
            <p:ph type="dt" sz="half" idx="10"/>
          </p:nvPr>
        </p:nvSpPr>
        <p:spPr/>
        <p:txBody>
          <a:bodyPr/>
          <a:lstStyle/>
          <a:p>
            <a:fld id="{12552E60-94F9-4A49-ACF0-4076AF9A4A4B}" type="datetimeFigureOut">
              <a:rPr lang="en-US" smtClean="0"/>
              <a:t>10/29/2025</a:t>
            </a:fld>
            <a:endParaRPr lang="en-US"/>
          </a:p>
        </p:txBody>
      </p:sp>
      <p:sp>
        <p:nvSpPr>
          <p:cNvPr id="5" name="Footer Placeholder 4">
            <a:extLst>
              <a:ext uri="{FF2B5EF4-FFF2-40B4-BE49-F238E27FC236}">
                <a16:creationId xmlns:a16="http://schemas.microsoft.com/office/drawing/2014/main" id="{4FF12BF8-C15C-ED75-1D13-C1ADD6F37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13554-E361-3C09-D3F9-4FBAD1ED5BE0}"/>
              </a:ext>
            </a:extLst>
          </p:cNvPr>
          <p:cNvSpPr>
            <a:spLocks noGrp="1"/>
          </p:cNvSpPr>
          <p:nvPr>
            <p:ph type="sldNum" sz="quarter" idx="12"/>
          </p:nvPr>
        </p:nvSpPr>
        <p:spPr/>
        <p:txBody>
          <a:bodyPr/>
          <a:lstStyle/>
          <a:p>
            <a:fld id="{F65865A6-4EE4-4726-90BC-7B77936CD754}" type="slidenum">
              <a:rPr lang="en-US" smtClean="0"/>
              <a:t>‹#›</a:t>
            </a:fld>
            <a:endParaRPr lang="en-US"/>
          </a:p>
        </p:txBody>
      </p:sp>
    </p:spTree>
    <p:extLst>
      <p:ext uri="{BB962C8B-B14F-4D97-AF65-F5344CB8AC3E}">
        <p14:creationId xmlns:p14="http://schemas.microsoft.com/office/powerpoint/2010/main" val="107335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5A82-AD9F-B0BC-C833-066B057499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A8A311-C2B7-2D05-A77D-3EF61E3EDE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72AFC0-FCF6-770A-D3AA-BD9D52CB95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323C2F-E3B1-5D60-8D72-02003CA781F9}"/>
              </a:ext>
            </a:extLst>
          </p:cNvPr>
          <p:cNvSpPr>
            <a:spLocks noGrp="1"/>
          </p:cNvSpPr>
          <p:nvPr>
            <p:ph type="dt" sz="half" idx="10"/>
          </p:nvPr>
        </p:nvSpPr>
        <p:spPr/>
        <p:txBody>
          <a:bodyPr/>
          <a:lstStyle/>
          <a:p>
            <a:fld id="{12552E60-94F9-4A49-ACF0-4076AF9A4A4B}" type="datetimeFigureOut">
              <a:rPr lang="en-US" smtClean="0"/>
              <a:t>10/29/2025</a:t>
            </a:fld>
            <a:endParaRPr lang="en-US"/>
          </a:p>
        </p:txBody>
      </p:sp>
      <p:sp>
        <p:nvSpPr>
          <p:cNvPr id="6" name="Footer Placeholder 5">
            <a:extLst>
              <a:ext uri="{FF2B5EF4-FFF2-40B4-BE49-F238E27FC236}">
                <a16:creationId xmlns:a16="http://schemas.microsoft.com/office/drawing/2014/main" id="{6BF41D61-1557-914E-CFBF-29CEE7646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EAD8D7-3D2C-4F7B-A905-5206213F0700}"/>
              </a:ext>
            </a:extLst>
          </p:cNvPr>
          <p:cNvSpPr>
            <a:spLocks noGrp="1"/>
          </p:cNvSpPr>
          <p:nvPr>
            <p:ph type="sldNum" sz="quarter" idx="12"/>
          </p:nvPr>
        </p:nvSpPr>
        <p:spPr/>
        <p:txBody>
          <a:bodyPr/>
          <a:lstStyle/>
          <a:p>
            <a:fld id="{F65865A6-4EE4-4726-90BC-7B77936CD754}" type="slidenum">
              <a:rPr lang="en-US" smtClean="0"/>
              <a:t>‹#›</a:t>
            </a:fld>
            <a:endParaRPr lang="en-US"/>
          </a:p>
        </p:txBody>
      </p:sp>
    </p:spTree>
    <p:extLst>
      <p:ext uri="{BB962C8B-B14F-4D97-AF65-F5344CB8AC3E}">
        <p14:creationId xmlns:p14="http://schemas.microsoft.com/office/powerpoint/2010/main" val="3923342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E805-AD53-B715-156E-593593DA36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ADB3D5-7C26-C2AB-0616-1B3185D3C5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51631D-7C9E-8417-B53B-287E24B835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4E013E-3626-FA37-F93E-972867B68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4943F9-F3B4-1F17-3FA6-F668AC0B12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D1524B-33BD-8974-B317-18D03265851C}"/>
              </a:ext>
            </a:extLst>
          </p:cNvPr>
          <p:cNvSpPr>
            <a:spLocks noGrp="1"/>
          </p:cNvSpPr>
          <p:nvPr>
            <p:ph type="dt" sz="half" idx="10"/>
          </p:nvPr>
        </p:nvSpPr>
        <p:spPr/>
        <p:txBody>
          <a:bodyPr/>
          <a:lstStyle/>
          <a:p>
            <a:fld id="{12552E60-94F9-4A49-ACF0-4076AF9A4A4B}" type="datetimeFigureOut">
              <a:rPr lang="en-US" smtClean="0"/>
              <a:t>10/29/2025</a:t>
            </a:fld>
            <a:endParaRPr lang="en-US"/>
          </a:p>
        </p:txBody>
      </p:sp>
      <p:sp>
        <p:nvSpPr>
          <p:cNvPr id="8" name="Footer Placeholder 7">
            <a:extLst>
              <a:ext uri="{FF2B5EF4-FFF2-40B4-BE49-F238E27FC236}">
                <a16:creationId xmlns:a16="http://schemas.microsoft.com/office/drawing/2014/main" id="{151C1BC1-6790-01FE-EE18-FCAC49F5AB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9AB81-F7D9-C064-B68D-B74DE44A07F5}"/>
              </a:ext>
            </a:extLst>
          </p:cNvPr>
          <p:cNvSpPr>
            <a:spLocks noGrp="1"/>
          </p:cNvSpPr>
          <p:nvPr>
            <p:ph type="sldNum" sz="quarter" idx="12"/>
          </p:nvPr>
        </p:nvSpPr>
        <p:spPr/>
        <p:txBody>
          <a:bodyPr/>
          <a:lstStyle/>
          <a:p>
            <a:fld id="{F65865A6-4EE4-4726-90BC-7B77936CD754}" type="slidenum">
              <a:rPr lang="en-US" smtClean="0"/>
              <a:t>‹#›</a:t>
            </a:fld>
            <a:endParaRPr lang="en-US"/>
          </a:p>
        </p:txBody>
      </p:sp>
    </p:spTree>
    <p:extLst>
      <p:ext uri="{BB962C8B-B14F-4D97-AF65-F5344CB8AC3E}">
        <p14:creationId xmlns:p14="http://schemas.microsoft.com/office/powerpoint/2010/main" val="3587642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73A7-9C80-3ED4-2E48-F5416A8600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BF126-0ECB-02DD-3C6E-ADD5CC8E9D3F}"/>
              </a:ext>
            </a:extLst>
          </p:cNvPr>
          <p:cNvSpPr>
            <a:spLocks noGrp="1"/>
          </p:cNvSpPr>
          <p:nvPr>
            <p:ph type="dt" sz="half" idx="10"/>
          </p:nvPr>
        </p:nvSpPr>
        <p:spPr/>
        <p:txBody>
          <a:bodyPr/>
          <a:lstStyle/>
          <a:p>
            <a:fld id="{12552E60-94F9-4A49-ACF0-4076AF9A4A4B}" type="datetimeFigureOut">
              <a:rPr lang="en-US" smtClean="0"/>
              <a:t>10/29/2025</a:t>
            </a:fld>
            <a:endParaRPr lang="en-US"/>
          </a:p>
        </p:txBody>
      </p:sp>
      <p:sp>
        <p:nvSpPr>
          <p:cNvPr id="4" name="Footer Placeholder 3">
            <a:extLst>
              <a:ext uri="{FF2B5EF4-FFF2-40B4-BE49-F238E27FC236}">
                <a16:creationId xmlns:a16="http://schemas.microsoft.com/office/drawing/2014/main" id="{C596FCC2-5705-125C-1D48-7E9619B43F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4F91A-3D6B-67A9-7372-8F6C87D91ED7}"/>
              </a:ext>
            </a:extLst>
          </p:cNvPr>
          <p:cNvSpPr>
            <a:spLocks noGrp="1"/>
          </p:cNvSpPr>
          <p:nvPr>
            <p:ph type="sldNum" sz="quarter" idx="12"/>
          </p:nvPr>
        </p:nvSpPr>
        <p:spPr/>
        <p:txBody>
          <a:bodyPr/>
          <a:lstStyle/>
          <a:p>
            <a:fld id="{F65865A6-4EE4-4726-90BC-7B77936CD754}" type="slidenum">
              <a:rPr lang="en-US" smtClean="0"/>
              <a:t>‹#›</a:t>
            </a:fld>
            <a:endParaRPr lang="en-US"/>
          </a:p>
        </p:txBody>
      </p:sp>
    </p:spTree>
    <p:extLst>
      <p:ext uri="{BB962C8B-B14F-4D97-AF65-F5344CB8AC3E}">
        <p14:creationId xmlns:p14="http://schemas.microsoft.com/office/powerpoint/2010/main" val="340840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A0B0AA-A236-4B75-D7C2-EC02C406958A}"/>
              </a:ext>
            </a:extLst>
          </p:cNvPr>
          <p:cNvSpPr>
            <a:spLocks noGrp="1"/>
          </p:cNvSpPr>
          <p:nvPr>
            <p:ph type="dt" sz="half" idx="10"/>
          </p:nvPr>
        </p:nvSpPr>
        <p:spPr/>
        <p:txBody>
          <a:bodyPr/>
          <a:lstStyle/>
          <a:p>
            <a:fld id="{12552E60-94F9-4A49-ACF0-4076AF9A4A4B}" type="datetimeFigureOut">
              <a:rPr lang="en-US" smtClean="0"/>
              <a:t>10/29/2025</a:t>
            </a:fld>
            <a:endParaRPr lang="en-US"/>
          </a:p>
        </p:txBody>
      </p:sp>
      <p:sp>
        <p:nvSpPr>
          <p:cNvPr id="3" name="Footer Placeholder 2">
            <a:extLst>
              <a:ext uri="{FF2B5EF4-FFF2-40B4-BE49-F238E27FC236}">
                <a16:creationId xmlns:a16="http://schemas.microsoft.com/office/drawing/2014/main" id="{9619CB89-5433-055F-77DD-AA69B1C40D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332082-E905-FC1F-DCA4-DB2E57004CF0}"/>
              </a:ext>
            </a:extLst>
          </p:cNvPr>
          <p:cNvSpPr>
            <a:spLocks noGrp="1"/>
          </p:cNvSpPr>
          <p:nvPr>
            <p:ph type="sldNum" sz="quarter" idx="12"/>
          </p:nvPr>
        </p:nvSpPr>
        <p:spPr/>
        <p:txBody>
          <a:bodyPr/>
          <a:lstStyle/>
          <a:p>
            <a:fld id="{F65865A6-4EE4-4726-90BC-7B77936CD754}" type="slidenum">
              <a:rPr lang="en-US" smtClean="0"/>
              <a:t>‹#›</a:t>
            </a:fld>
            <a:endParaRPr lang="en-US"/>
          </a:p>
        </p:txBody>
      </p:sp>
    </p:spTree>
    <p:extLst>
      <p:ext uri="{BB962C8B-B14F-4D97-AF65-F5344CB8AC3E}">
        <p14:creationId xmlns:p14="http://schemas.microsoft.com/office/powerpoint/2010/main" val="4013858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6479-F6A0-49BF-23F5-FA2DB35A8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D785BE-BAE6-7BB9-F567-AE19734448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AD7184-5F49-0319-9592-F67156BB43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DC6F69-A1DD-6EAA-9E31-9C63ADB2A0B7}"/>
              </a:ext>
            </a:extLst>
          </p:cNvPr>
          <p:cNvSpPr>
            <a:spLocks noGrp="1"/>
          </p:cNvSpPr>
          <p:nvPr>
            <p:ph type="dt" sz="half" idx="10"/>
          </p:nvPr>
        </p:nvSpPr>
        <p:spPr/>
        <p:txBody>
          <a:bodyPr/>
          <a:lstStyle/>
          <a:p>
            <a:fld id="{12552E60-94F9-4A49-ACF0-4076AF9A4A4B}" type="datetimeFigureOut">
              <a:rPr lang="en-US" smtClean="0"/>
              <a:t>10/29/2025</a:t>
            </a:fld>
            <a:endParaRPr lang="en-US"/>
          </a:p>
        </p:txBody>
      </p:sp>
      <p:sp>
        <p:nvSpPr>
          <p:cNvPr id="6" name="Footer Placeholder 5">
            <a:extLst>
              <a:ext uri="{FF2B5EF4-FFF2-40B4-BE49-F238E27FC236}">
                <a16:creationId xmlns:a16="http://schemas.microsoft.com/office/drawing/2014/main" id="{D70F083B-1F9D-873C-D252-491A62E534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050685-FA51-7960-EB54-FA6DAA88CE7F}"/>
              </a:ext>
            </a:extLst>
          </p:cNvPr>
          <p:cNvSpPr>
            <a:spLocks noGrp="1"/>
          </p:cNvSpPr>
          <p:nvPr>
            <p:ph type="sldNum" sz="quarter" idx="12"/>
          </p:nvPr>
        </p:nvSpPr>
        <p:spPr/>
        <p:txBody>
          <a:bodyPr/>
          <a:lstStyle/>
          <a:p>
            <a:fld id="{F65865A6-4EE4-4726-90BC-7B77936CD754}" type="slidenum">
              <a:rPr lang="en-US" smtClean="0"/>
              <a:t>‹#›</a:t>
            </a:fld>
            <a:endParaRPr lang="en-US"/>
          </a:p>
        </p:txBody>
      </p:sp>
    </p:spTree>
    <p:extLst>
      <p:ext uri="{BB962C8B-B14F-4D97-AF65-F5344CB8AC3E}">
        <p14:creationId xmlns:p14="http://schemas.microsoft.com/office/powerpoint/2010/main" val="1417115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6C9E-8305-F23A-400D-5F6746CD83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DBAE8B-F2EF-3449-E3D9-ECA92FE2D9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B071D4-6EE7-DDA6-32A1-488694B5D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A6A45F-AE7A-3AC5-DEB8-90F448D324C1}"/>
              </a:ext>
            </a:extLst>
          </p:cNvPr>
          <p:cNvSpPr>
            <a:spLocks noGrp="1"/>
          </p:cNvSpPr>
          <p:nvPr>
            <p:ph type="dt" sz="half" idx="10"/>
          </p:nvPr>
        </p:nvSpPr>
        <p:spPr/>
        <p:txBody>
          <a:bodyPr/>
          <a:lstStyle/>
          <a:p>
            <a:fld id="{12552E60-94F9-4A49-ACF0-4076AF9A4A4B}" type="datetimeFigureOut">
              <a:rPr lang="en-US" smtClean="0"/>
              <a:t>10/29/2025</a:t>
            </a:fld>
            <a:endParaRPr lang="en-US"/>
          </a:p>
        </p:txBody>
      </p:sp>
      <p:sp>
        <p:nvSpPr>
          <p:cNvPr id="6" name="Footer Placeholder 5">
            <a:extLst>
              <a:ext uri="{FF2B5EF4-FFF2-40B4-BE49-F238E27FC236}">
                <a16:creationId xmlns:a16="http://schemas.microsoft.com/office/drawing/2014/main" id="{F6DB5827-604E-C4A6-0535-D6652D213F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F73047-1BE1-23C2-E5C6-945AA23A25C4}"/>
              </a:ext>
            </a:extLst>
          </p:cNvPr>
          <p:cNvSpPr>
            <a:spLocks noGrp="1"/>
          </p:cNvSpPr>
          <p:nvPr>
            <p:ph type="sldNum" sz="quarter" idx="12"/>
          </p:nvPr>
        </p:nvSpPr>
        <p:spPr/>
        <p:txBody>
          <a:bodyPr/>
          <a:lstStyle/>
          <a:p>
            <a:fld id="{F65865A6-4EE4-4726-90BC-7B77936CD754}" type="slidenum">
              <a:rPr lang="en-US" smtClean="0"/>
              <a:t>‹#›</a:t>
            </a:fld>
            <a:endParaRPr lang="en-US"/>
          </a:p>
        </p:txBody>
      </p:sp>
    </p:spTree>
    <p:extLst>
      <p:ext uri="{BB962C8B-B14F-4D97-AF65-F5344CB8AC3E}">
        <p14:creationId xmlns:p14="http://schemas.microsoft.com/office/powerpoint/2010/main" val="963258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1255C7-B478-B329-0AAF-BE2121ADDD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860A3-A336-5427-A46B-EFC29FAD26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E3806-F289-383F-3608-0167B40122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552E60-94F9-4A49-ACF0-4076AF9A4A4B}" type="datetimeFigureOut">
              <a:rPr lang="en-US" smtClean="0"/>
              <a:t>10/29/2025</a:t>
            </a:fld>
            <a:endParaRPr lang="en-US"/>
          </a:p>
        </p:txBody>
      </p:sp>
      <p:sp>
        <p:nvSpPr>
          <p:cNvPr id="5" name="Footer Placeholder 4">
            <a:extLst>
              <a:ext uri="{FF2B5EF4-FFF2-40B4-BE49-F238E27FC236}">
                <a16:creationId xmlns:a16="http://schemas.microsoft.com/office/drawing/2014/main" id="{B159EBF7-2AD8-4A00-4E78-9CB7237C8F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E780AE2-9122-BCEC-BA8D-579D8E90AB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5865A6-4EE4-4726-90BC-7B77936CD754}" type="slidenum">
              <a:rPr lang="en-US" smtClean="0"/>
              <a:t>‹#›</a:t>
            </a:fld>
            <a:endParaRPr lang="en-US"/>
          </a:p>
        </p:txBody>
      </p:sp>
    </p:spTree>
    <p:extLst>
      <p:ext uri="{BB962C8B-B14F-4D97-AF65-F5344CB8AC3E}">
        <p14:creationId xmlns:p14="http://schemas.microsoft.com/office/powerpoint/2010/main" val="422730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mailto:sclark1@buffalo.edu"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hyperlink" Target="https://www.usgs.gov/media/images/hazard-map-2023-50-state-update-national-seismic-hazard-model-projec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9DD8B-5299-2715-BCE2-BF7DE4D884BE}"/>
              </a:ext>
            </a:extLst>
          </p:cNvPr>
          <p:cNvSpPr>
            <a:spLocks noGrp="1"/>
          </p:cNvSpPr>
          <p:nvPr>
            <p:ph type="ctrTitle"/>
          </p:nvPr>
        </p:nvSpPr>
        <p:spPr>
          <a:xfrm>
            <a:off x="1630326" y="272406"/>
            <a:ext cx="9144000" cy="1450068"/>
          </a:xfrm>
        </p:spPr>
        <p:txBody>
          <a:bodyPr>
            <a:normAutofit fontScale="90000"/>
          </a:bodyPr>
          <a:lstStyle/>
          <a:p>
            <a:r>
              <a:rPr lang="en-US" sz="4800" dirty="0"/>
              <a:t>Planning for Solar at the Convergence of Resilience and Energy (SCORE)</a:t>
            </a:r>
          </a:p>
        </p:txBody>
      </p:sp>
      <p:sp>
        <p:nvSpPr>
          <p:cNvPr id="3" name="Subtitle 2">
            <a:extLst>
              <a:ext uri="{FF2B5EF4-FFF2-40B4-BE49-F238E27FC236}">
                <a16:creationId xmlns:a16="http://schemas.microsoft.com/office/drawing/2014/main" id="{BE69B72F-B31B-764A-F43E-5483A310972D}"/>
              </a:ext>
            </a:extLst>
          </p:cNvPr>
          <p:cNvSpPr>
            <a:spLocks noGrp="1"/>
          </p:cNvSpPr>
          <p:nvPr>
            <p:ph type="subTitle" idx="1"/>
          </p:nvPr>
        </p:nvSpPr>
        <p:spPr>
          <a:xfrm>
            <a:off x="1041990" y="1997264"/>
            <a:ext cx="10675088" cy="1129451"/>
          </a:xfrm>
        </p:spPr>
        <p:txBody>
          <a:bodyPr>
            <a:normAutofit fontScale="85000" lnSpcReduction="20000"/>
          </a:bodyPr>
          <a:lstStyle/>
          <a:p>
            <a:r>
              <a:rPr lang="en-US" sz="5100" b="1" i="1" dirty="0">
                <a:solidFill>
                  <a:srgbClr val="000000"/>
                </a:solidFill>
                <a:effectLst/>
                <a:latin typeface="WordVisi_MSFontService"/>
              </a:rPr>
              <a:t>Implications of </a:t>
            </a:r>
            <a:r>
              <a:rPr lang="en-US" sz="5100" b="1" i="1" dirty="0">
                <a:solidFill>
                  <a:srgbClr val="000000"/>
                </a:solidFill>
                <a:latin typeface="WordVisi_MSFontService"/>
              </a:rPr>
              <a:t>c</a:t>
            </a:r>
            <a:r>
              <a:rPr lang="en-US" sz="5100" b="1" i="1" dirty="0">
                <a:solidFill>
                  <a:srgbClr val="000000"/>
                </a:solidFill>
                <a:effectLst/>
                <a:latin typeface="WordVisi_MSFontService"/>
              </a:rPr>
              <a:t>ommunity </a:t>
            </a:r>
            <a:r>
              <a:rPr lang="en-US" sz="5100" b="1" i="1" dirty="0">
                <a:solidFill>
                  <a:srgbClr val="000000"/>
                </a:solidFill>
                <a:latin typeface="WordVisi_MSFontService"/>
              </a:rPr>
              <a:t>e</a:t>
            </a:r>
            <a:r>
              <a:rPr lang="en-US" sz="5100" b="1" i="1" dirty="0">
                <a:solidFill>
                  <a:srgbClr val="000000"/>
                </a:solidFill>
                <a:effectLst/>
                <a:latin typeface="WordVisi_MSFontService"/>
              </a:rPr>
              <a:t>ngagement</a:t>
            </a:r>
            <a:r>
              <a:rPr lang="en-US" sz="5100" b="1" i="1" dirty="0">
                <a:solidFill>
                  <a:srgbClr val="000000"/>
                </a:solidFill>
                <a:latin typeface="WordVisi_MSFontService"/>
              </a:rPr>
              <a:t> for prioritizing resilience investments</a:t>
            </a:r>
          </a:p>
          <a:p>
            <a:endParaRPr lang="en-US" b="1" dirty="0">
              <a:solidFill>
                <a:srgbClr val="000000"/>
              </a:solidFill>
              <a:latin typeface="WordVisi_MSFontService"/>
            </a:endParaRPr>
          </a:p>
        </p:txBody>
      </p:sp>
      <p:sp>
        <p:nvSpPr>
          <p:cNvPr id="7" name="TextBox 6">
            <a:extLst>
              <a:ext uri="{FF2B5EF4-FFF2-40B4-BE49-F238E27FC236}">
                <a16:creationId xmlns:a16="http://schemas.microsoft.com/office/drawing/2014/main" id="{79167185-6797-CFAE-96F2-91801C45B954}"/>
              </a:ext>
            </a:extLst>
          </p:cNvPr>
          <p:cNvSpPr txBox="1"/>
          <p:nvPr/>
        </p:nvSpPr>
        <p:spPr>
          <a:xfrm>
            <a:off x="2588702" y="3464294"/>
            <a:ext cx="6847858" cy="1324658"/>
          </a:xfrm>
          <a:prstGeom prst="rect">
            <a:avLst/>
          </a:prstGeom>
          <a:noFill/>
        </p:spPr>
        <p:txBody>
          <a:bodyPr wrap="square">
            <a:spAutoFit/>
          </a:bodyPr>
          <a:lstStyle/>
          <a:p>
            <a:pPr algn="ctr" rtl="0" fontAlgn="base">
              <a:lnSpc>
                <a:spcPts val="1619"/>
              </a:lnSpc>
              <a:buNone/>
            </a:pPr>
            <a:r>
              <a:rPr lang="en-US" sz="2000" dirty="0">
                <a:latin typeface="+mj-lt"/>
                <a:ea typeface="+mj-ea"/>
                <a:cs typeface="+mj-cs"/>
              </a:rPr>
              <a:t>Susan Clark,</a:t>
            </a:r>
            <a:r>
              <a:rPr lang="en-US" sz="2000" baseline="30000" dirty="0">
                <a:latin typeface="+mj-lt"/>
                <a:ea typeface="+mj-ea"/>
                <a:cs typeface="+mj-cs"/>
              </a:rPr>
              <a:t>1</a:t>
            </a:r>
            <a:r>
              <a:rPr lang="en-US" sz="2000" dirty="0">
                <a:latin typeface="+mj-lt"/>
                <a:ea typeface="+mj-ea"/>
                <a:cs typeface="+mj-cs"/>
              </a:rPr>
              <a:t> Jan Whittington,</a:t>
            </a:r>
            <a:r>
              <a:rPr lang="en-US" sz="2000" baseline="30000" dirty="0">
                <a:latin typeface="+mj-lt"/>
                <a:ea typeface="+mj-ea"/>
                <a:cs typeface="+mj-cs"/>
              </a:rPr>
              <a:t>2</a:t>
            </a:r>
            <a:r>
              <a:rPr lang="en-US" sz="2000" dirty="0">
                <a:latin typeface="+mj-lt"/>
                <a:ea typeface="+mj-ea"/>
                <a:cs typeface="+mj-cs"/>
              </a:rPr>
              <a:t> </a:t>
            </a:r>
          </a:p>
          <a:p>
            <a:pPr algn="ctr" fontAlgn="base">
              <a:lnSpc>
                <a:spcPts val="1619"/>
              </a:lnSpc>
            </a:pPr>
            <a:r>
              <a:rPr lang="en-US" sz="2000" dirty="0"/>
              <a:t>Siman Ning,</a:t>
            </a:r>
            <a:r>
              <a:rPr lang="en-US" sz="2000" baseline="30000" dirty="0"/>
              <a:t>2</a:t>
            </a:r>
            <a:r>
              <a:rPr lang="en-US" sz="2000" dirty="0"/>
              <a:t> </a:t>
            </a:r>
            <a:r>
              <a:rPr lang="en-US" sz="2000" dirty="0">
                <a:latin typeface="+mj-lt"/>
                <a:ea typeface="+mj-ea"/>
                <a:cs typeface="+mj-cs"/>
              </a:rPr>
              <a:t>Haoyu Yue,</a:t>
            </a:r>
            <a:r>
              <a:rPr lang="en-US" sz="2000" baseline="30000" dirty="0">
                <a:latin typeface="+mj-lt"/>
                <a:ea typeface="+mj-ea"/>
                <a:cs typeface="+mj-cs"/>
              </a:rPr>
              <a:t>2</a:t>
            </a:r>
            <a:endParaRPr lang="en-US" sz="2000" dirty="0">
              <a:latin typeface="+mj-lt"/>
              <a:ea typeface="+mj-ea"/>
              <a:cs typeface="+mj-cs"/>
            </a:endParaRPr>
          </a:p>
          <a:p>
            <a:pPr algn="ctr" rtl="0" fontAlgn="base">
              <a:lnSpc>
                <a:spcPts val="1619"/>
              </a:lnSpc>
              <a:buNone/>
            </a:pPr>
            <a:r>
              <a:rPr lang="en-US" sz="2000" dirty="0">
                <a:latin typeface="+mj-lt"/>
                <a:ea typeface="+mj-ea"/>
                <a:cs typeface="+mj-cs"/>
              </a:rPr>
              <a:t>Andrea Harder,</a:t>
            </a:r>
            <a:r>
              <a:rPr lang="en-US" sz="2000" baseline="30000" dirty="0">
                <a:latin typeface="+mj-lt"/>
                <a:ea typeface="+mj-ea"/>
                <a:cs typeface="+mj-cs"/>
              </a:rPr>
              <a:t>1</a:t>
            </a:r>
            <a:r>
              <a:rPr lang="en-US" sz="2000" dirty="0">
                <a:latin typeface="+mj-lt"/>
                <a:ea typeface="+mj-ea"/>
                <a:cs typeface="+mj-cs"/>
              </a:rPr>
              <a:t>Leah Bargnesi,</a:t>
            </a:r>
            <a:r>
              <a:rPr lang="en-US" sz="2000" baseline="30000" dirty="0">
                <a:latin typeface="+mj-lt"/>
                <a:ea typeface="+mj-ea"/>
                <a:cs typeface="+mj-cs"/>
              </a:rPr>
              <a:t>1</a:t>
            </a:r>
            <a:r>
              <a:rPr lang="en-US" sz="2000" dirty="0">
                <a:latin typeface="+mj-lt"/>
                <a:ea typeface="+mj-ea"/>
                <a:cs typeface="+mj-cs"/>
              </a:rPr>
              <a:t> Hillary Bialecki,</a:t>
            </a:r>
            <a:r>
              <a:rPr lang="en-US" sz="2000" baseline="30000" dirty="0">
                <a:latin typeface="+mj-lt"/>
                <a:ea typeface="+mj-ea"/>
                <a:cs typeface="+mj-cs"/>
              </a:rPr>
              <a:t>1</a:t>
            </a:r>
            <a:r>
              <a:rPr lang="en-US" sz="2000" dirty="0">
                <a:latin typeface="+mj-lt"/>
                <a:ea typeface="+mj-ea"/>
                <a:cs typeface="+mj-cs"/>
              </a:rPr>
              <a:t> Chin-Wei Chen</a:t>
            </a:r>
            <a:r>
              <a:rPr lang="en-US" sz="2000" baseline="30000" dirty="0">
                <a:latin typeface="+mj-lt"/>
                <a:ea typeface="+mj-ea"/>
                <a:cs typeface="+mj-cs"/>
              </a:rPr>
              <a:t>2</a:t>
            </a:r>
          </a:p>
          <a:p>
            <a:pPr algn="ctr" rtl="0" fontAlgn="base">
              <a:lnSpc>
                <a:spcPts val="1619"/>
              </a:lnSpc>
              <a:buNone/>
            </a:pPr>
            <a:r>
              <a:rPr lang="en-US" sz="1050" b="0" i="0" dirty="0">
                <a:solidFill>
                  <a:srgbClr val="000000"/>
                </a:solidFill>
                <a:effectLst/>
                <a:latin typeface="Calibri" panose="020F0502020204030204" pitchFamily="34" charset="0"/>
              </a:rPr>
              <a:t> </a:t>
            </a:r>
            <a:endParaRPr lang="en-US" sz="1400" b="0" i="0" dirty="0">
              <a:solidFill>
                <a:srgbClr val="000000"/>
              </a:solidFill>
              <a:effectLst/>
              <a:latin typeface="Segoe UI" panose="020B0502040204020203" pitchFamily="34" charset="0"/>
            </a:endParaRPr>
          </a:p>
          <a:p>
            <a:pPr algn="ctr" rtl="0" fontAlgn="base">
              <a:lnSpc>
                <a:spcPts val="1619"/>
              </a:lnSpc>
              <a:buNone/>
            </a:pPr>
            <a:r>
              <a:rPr lang="en-US" sz="1600" b="0" i="0" baseline="30000" dirty="0">
                <a:solidFill>
                  <a:srgbClr val="000000"/>
                </a:solidFill>
                <a:effectLst/>
                <a:latin typeface="Calibri" panose="020F0502020204030204" pitchFamily="34" charset="0"/>
              </a:rPr>
              <a:t>1</a:t>
            </a:r>
            <a:r>
              <a:rPr lang="en-US" sz="1600" b="0" i="0" dirty="0">
                <a:solidFill>
                  <a:srgbClr val="000000"/>
                </a:solidFill>
                <a:effectLst/>
                <a:latin typeface="Calibri" panose="020F0502020204030204" pitchFamily="34" charset="0"/>
              </a:rPr>
              <a:t> Department of Environment and Sustainability, University at Buffalo </a:t>
            </a:r>
            <a:endParaRPr lang="en-US" sz="1600" b="0" i="0" dirty="0">
              <a:solidFill>
                <a:srgbClr val="000000"/>
              </a:solidFill>
              <a:effectLst/>
              <a:latin typeface="Segoe UI" panose="020B0502040204020203" pitchFamily="34" charset="0"/>
            </a:endParaRPr>
          </a:p>
          <a:p>
            <a:pPr algn="ctr" rtl="0" fontAlgn="base">
              <a:lnSpc>
                <a:spcPts val="1619"/>
              </a:lnSpc>
            </a:pPr>
            <a:r>
              <a:rPr lang="en-US" sz="1600" b="0" i="0" baseline="30000" dirty="0">
                <a:solidFill>
                  <a:srgbClr val="000000"/>
                </a:solidFill>
                <a:effectLst/>
                <a:latin typeface="Calibri" panose="020F0502020204030204" pitchFamily="34" charset="0"/>
              </a:rPr>
              <a:t>2 </a:t>
            </a:r>
            <a:r>
              <a:rPr lang="en-US" sz="1600" b="0" i="0" dirty="0">
                <a:solidFill>
                  <a:srgbClr val="000000"/>
                </a:solidFill>
                <a:effectLst/>
                <a:latin typeface="Calibri" panose="020F0502020204030204" pitchFamily="34" charset="0"/>
              </a:rPr>
              <a:t>Department of Urban Design and Planning, University of Washington </a:t>
            </a:r>
            <a:endParaRPr lang="en-US" sz="1600" b="0" i="0" dirty="0">
              <a:solidFill>
                <a:srgbClr val="000000"/>
              </a:solidFill>
              <a:effectLst/>
              <a:latin typeface="Segoe UI" panose="020B0502040204020203" pitchFamily="34" charset="0"/>
            </a:endParaRPr>
          </a:p>
        </p:txBody>
      </p:sp>
      <p:pic>
        <p:nvPicPr>
          <p:cNvPr id="8" name="Picture 8" descr="Design and Ordering - Identity and Brand - University at Buffalo">
            <a:extLst>
              <a:ext uri="{FF2B5EF4-FFF2-40B4-BE49-F238E27FC236}">
                <a16:creationId xmlns:a16="http://schemas.microsoft.com/office/drawing/2014/main" id="{5C9A0881-AE4E-1A76-C3C9-31398EE3B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45" y="3429000"/>
            <a:ext cx="2415257" cy="13096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5F3E405-05A4-15EB-B8FA-E9E1197A381C}"/>
              </a:ext>
            </a:extLst>
          </p:cNvPr>
          <p:cNvPicPr>
            <a:picLocks noChangeAspect="1"/>
          </p:cNvPicPr>
          <p:nvPr/>
        </p:nvPicPr>
        <p:blipFill>
          <a:blip r:embed="rId4"/>
          <a:stretch>
            <a:fillRect/>
          </a:stretch>
        </p:blipFill>
        <p:spPr>
          <a:xfrm>
            <a:off x="9436560" y="3379640"/>
            <a:ext cx="2415257" cy="1314634"/>
          </a:xfrm>
          <a:prstGeom prst="rect">
            <a:avLst/>
          </a:prstGeom>
        </p:spPr>
      </p:pic>
      <p:pic>
        <p:nvPicPr>
          <p:cNvPr id="10" name="Picture 12" descr="Home">
            <a:extLst>
              <a:ext uri="{FF2B5EF4-FFF2-40B4-BE49-F238E27FC236}">
                <a16:creationId xmlns:a16="http://schemas.microsoft.com/office/drawing/2014/main" id="{10254F05-D900-D730-1B95-770B4DC1F6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396337"/>
            <a:ext cx="3009877" cy="9246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51F3DDF-F5F5-4199-6A0A-F641A7DBF673}"/>
              </a:ext>
            </a:extLst>
          </p:cNvPr>
          <p:cNvPicPr>
            <a:picLocks noChangeAspect="1"/>
          </p:cNvPicPr>
          <p:nvPr/>
        </p:nvPicPr>
        <p:blipFill>
          <a:blip r:embed="rId6"/>
          <a:stretch>
            <a:fillRect/>
          </a:stretch>
        </p:blipFill>
        <p:spPr>
          <a:xfrm>
            <a:off x="3507894" y="5646037"/>
            <a:ext cx="2772266" cy="789570"/>
          </a:xfrm>
          <a:prstGeom prst="rect">
            <a:avLst/>
          </a:prstGeom>
        </p:spPr>
      </p:pic>
      <p:pic>
        <p:nvPicPr>
          <p:cNvPr id="12" name="Picture 10" descr="Seattle City Light - AEE West | Energy Conference &amp; Expo">
            <a:extLst>
              <a:ext uri="{FF2B5EF4-FFF2-40B4-BE49-F238E27FC236}">
                <a16:creationId xmlns:a16="http://schemas.microsoft.com/office/drawing/2014/main" id="{7E8016E0-5B25-E2A8-A3B6-A51F779A05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6317" y="4916769"/>
            <a:ext cx="2915744" cy="19412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8F5D2D1-362F-5833-7A6A-E0FB0294D5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7740" y="5443672"/>
            <a:ext cx="2110499" cy="99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346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C122-DCA0-5120-714B-142F2E093683}"/>
              </a:ext>
            </a:extLst>
          </p:cNvPr>
          <p:cNvSpPr>
            <a:spLocks noGrp="1"/>
          </p:cNvSpPr>
          <p:nvPr>
            <p:ph type="title"/>
          </p:nvPr>
        </p:nvSpPr>
        <p:spPr/>
        <p:txBody>
          <a:bodyPr/>
          <a:lstStyle/>
          <a:p>
            <a:r>
              <a:rPr lang="en-US" dirty="0"/>
              <a:t>Community Engagement Methodology</a:t>
            </a:r>
          </a:p>
        </p:txBody>
      </p:sp>
      <p:sp>
        <p:nvSpPr>
          <p:cNvPr id="3" name="Content Placeholder 2">
            <a:extLst>
              <a:ext uri="{FF2B5EF4-FFF2-40B4-BE49-F238E27FC236}">
                <a16:creationId xmlns:a16="http://schemas.microsoft.com/office/drawing/2014/main" id="{6F6EBD5E-2DBE-5011-DB89-611033EE78AB}"/>
              </a:ext>
            </a:extLst>
          </p:cNvPr>
          <p:cNvSpPr>
            <a:spLocks noGrp="1"/>
          </p:cNvSpPr>
          <p:nvPr>
            <p:ph idx="1"/>
          </p:nvPr>
        </p:nvSpPr>
        <p:spPr>
          <a:xfrm>
            <a:off x="489098" y="1825625"/>
            <a:ext cx="6634716" cy="4351338"/>
          </a:xfrm>
        </p:spPr>
        <p:txBody>
          <a:bodyPr>
            <a:normAutofit fontScale="32500" lnSpcReduction="20000"/>
          </a:bodyPr>
          <a:lstStyle/>
          <a:p>
            <a:r>
              <a:rPr lang="en-US" sz="7400" dirty="0"/>
              <a:t>Digital household survey co-developed with project stakeholders </a:t>
            </a:r>
          </a:p>
          <a:p>
            <a:r>
              <a:rPr lang="en-US" sz="7400" dirty="0"/>
              <a:t>Administered from June to October 2024</a:t>
            </a:r>
          </a:p>
          <a:p>
            <a:r>
              <a:rPr lang="en-US" sz="7400" dirty="0"/>
              <a:t>$20 gift card for completing</a:t>
            </a:r>
          </a:p>
          <a:p>
            <a:r>
              <a:rPr lang="en-US" sz="7400" dirty="0"/>
              <a:t>Translated into Chinese, Spanish, Vietnamese, Korean, Khmer, Tagalog</a:t>
            </a:r>
          </a:p>
          <a:p>
            <a:r>
              <a:rPr lang="en-US" sz="7400" dirty="0"/>
              <a:t>IRB approved at both UW &amp; UB</a:t>
            </a:r>
          </a:p>
          <a:p>
            <a:r>
              <a:rPr lang="en-US" sz="7400" dirty="0"/>
              <a:t>Recruitment materials distributed to 30 local organizations – convenience sampling strategy</a:t>
            </a:r>
          </a:p>
          <a:p>
            <a:r>
              <a:rPr lang="en-US" sz="7400" dirty="0"/>
              <a:t>Survey respondents invited to participate in focus groups for additional compensation</a:t>
            </a:r>
          </a:p>
          <a:p>
            <a:pPr marL="0" indent="0">
              <a:buNone/>
            </a:pPr>
            <a:endParaRPr lang="en-US" dirty="0"/>
          </a:p>
        </p:txBody>
      </p:sp>
      <p:pic>
        <p:nvPicPr>
          <p:cNvPr id="5" name="Picture 4">
            <a:extLst>
              <a:ext uri="{FF2B5EF4-FFF2-40B4-BE49-F238E27FC236}">
                <a16:creationId xmlns:a16="http://schemas.microsoft.com/office/drawing/2014/main" id="{76ECBFD7-AB49-5ED0-D887-6E16EA6C26E5}"/>
              </a:ext>
            </a:extLst>
          </p:cNvPr>
          <p:cNvPicPr>
            <a:picLocks noChangeAspect="1"/>
          </p:cNvPicPr>
          <p:nvPr/>
        </p:nvPicPr>
        <p:blipFill>
          <a:blip r:embed="rId3"/>
          <a:srcRect b="53488"/>
          <a:stretch/>
        </p:blipFill>
        <p:spPr>
          <a:xfrm>
            <a:off x="7012984" y="2020187"/>
            <a:ext cx="4923834" cy="3189767"/>
          </a:xfrm>
          <a:prstGeom prst="rect">
            <a:avLst/>
          </a:prstGeom>
        </p:spPr>
      </p:pic>
    </p:spTree>
    <p:extLst>
      <p:ext uri="{BB962C8B-B14F-4D97-AF65-F5344CB8AC3E}">
        <p14:creationId xmlns:p14="http://schemas.microsoft.com/office/powerpoint/2010/main" val="3905202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3A85-6969-252A-0AAA-A23FDF5B9598}"/>
              </a:ext>
            </a:extLst>
          </p:cNvPr>
          <p:cNvSpPr>
            <a:spLocks noGrp="1"/>
          </p:cNvSpPr>
          <p:nvPr>
            <p:ph type="title"/>
          </p:nvPr>
        </p:nvSpPr>
        <p:spPr>
          <a:xfrm>
            <a:off x="0" y="3325446"/>
            <a:ext cx="12192000" cy="1325563"/>
          </a:xfrm>
        </p:spPr>
        <p:txBody>
          <a:bodyPr>
            <a:normAutofit/>
          </a:bodyPr>
          <a:lstStyle/>
          <a:p>
            <a:r>
              <a:rPr lang="en-US" sz="3600" dirty="0"/>
              <a:t>Locations utilized during hypothetical power outage (</a:t>
            </a:r>
            <a:r>
              <a:rPr lang="en-US" sz="3600" b="1" dirty="0"/>
              <a:t>Black-sky)</a:t>
            </a:r>
            <a:r>
              <a:rPr lang="en-US" sz="3600" dirty="0"/>
              <a:t>:</a:t>
            </a:r>
          </a:p>
        </p:txBody>
      </p:sp>
      <p:sp>
        <p:nvSpPr>
          <p:cNvPr id="3" name="Content Placeholder 2">
            <a:extLst>
              <a:ext uri="{FF2B5EF4-FFF2-40B4-BE49-F238E27FC236}">
                <a16:creationId xmlns:a16="http://schemas.microsoft.com/office/drawing/2014/main" id="{8A879E83-6F7C-531B-7B3A-E9E4918C0A67}"/>
              </a:ext>
            </a:extLst>
          </p:cNvPr>
          <p:cNvSpPr>
            <a:spLocks noGrp="1"/>
          </p:cNvSpPr>
          <p:nvPr>
            <p:ph idx="1"/>
          </p:nvPr>
        </p:nvSpPr>
        <p:spPr>
          <a:xfrm>
            <a:off x="838200" y="4303537"/>
            <a:ext cx="10789118" cy="2377728"/>
          </a:xfrm>
        </p:spPr>
        <p:txBody>
          <a:bodyPr>
            <a:normAutofit/>
          </a:bodyPr>
          <a:lstStyle/>
          <a:p>
            <a:pPr>
              <a:tabLst>
                <a:tab pos="228600" algn="l"/>
              </a:tabLst>
            </a:pPr>
            <a:r>
              <a:rPr lang="en-US" sz="2400" dirty="0"/>
              <a:t>Participants indicated which location types they would most likely visit to access critical services </a:t>
            </a:r>
          </a:p>
          <a:p>
            <a:pPr>
              <a:tabLst>
                <a:tab pos="228600" algn="l"/>
              </a:tabLst>
            </a:pPr>
            <a:r>
              <a:rPr lang="en-US" sz="2400" dirty="0"/>
              <a:t>Key assumptions:</a:t>
            </a:r>
          </a:p>
          <a:p>
            <a:pPr lvl="1">
              <a:tabLst>
                <a:tab pos="228600" algn="l"/>
              </a:tabLst>
            </a:pPr>
            <a:r>
              <a:rPr lang="en-US" sz="2000" dirty="0"/>
              <a:t>Only power disrupted </a:t>
            </a:r>
          </a:p>
          <a:p>
            <a:pPr lvl="1">
              <a:tabLst>
                <a:tab pos="228600" algn="l"/>
              </a:tabLst>
            </a:pPr>
            <a:r>
              <a:rPr lang="en-US" sz="2000" dirty="0"/>
              <a:t>No evacuation necessary</a:t>
            </a:r>
          </a:p>
          <a:p>
            <a:pPr lvl="1">
              <a:tabLst>
                <a:tab pos="228600" algn="l"/>
              </a:tabLst>
            </a:pPr>
            <a:r>
              <a:rPr lang="en-US" sz="2000" dirty="0"/>
              <a:t>Outage would last at least a few days</a:t>
            </a:r>
          </a:p>
        </p:txBody>
      </p:sp>
      <p:sp>
        <p:nvSpPr>
          <p:cNvPr id="4" name="Title 1">
            <a:extLst>
              <a:ext uri="{FF2B5EF4-FFF2-40B4-BE49-F238E27FC236}">
                <a16:creationId xmlns:a16="http://schemas.microsoft.com/office/drawing/2014/main" id="{9AE8C885-AA79-0EEF-18A1-0AFE0CC27066}"/>
              </a:ext>
            </a:extLst>
          </p:cNvPr>
          <p:cNvSpPr txBox="1">
            <a:spLocks/>
          </p:cNvSpPr>
          <p:nvPr/>
        </p:nvSpPr>
        <p:spPr>
          <a:xfrm>
            <a:off x="0" y="176735"/>
            <a:ext cx="120060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Locations utilized in typical circumstances (</a:t>
            </a:r>
            <a:r>
              <a:rPr lang="en-US" sz="4000" b="1" dirty="0">
                <a:solidFill>
                  <a:schemeClr val="tx2">
                    <a:lumMod val="75000"/>
                    <a:lumOff val="25000"/>
                  </a:schemeClr>
                </a:solidFill>
              </a:rPr>
              <a:t>Blue-sky)</a:t>
            </a:r>
            <a:r>
              <a:rPr lang="en-US" sz="4000" dirty="0"/>
              <a:t>:</a:t>
            </a:r>
          </a:p>
        </p:txBody>
      </p:sp>
      <p:sp>
        <p:nvSpPr>
          <p:cNvPr id="5" name="Content Placeholder 2">
            <a:extLst>
              <a:ext uri="{FF2B5EF4-FFF2-40B4-BE49-F238E27FC236}">
                <a16:creationId xmlns:a16="http://schemas.microsoft.com/office/drawing/2014/main" id="{18A292DD-378B-9D2C-18EC-3FB8FB4F2808}"/>
              </a:ext>
            </a:extLst>
          </p:cNvPr>
          <p:cNvSpPr txBox="1">
            <a:spLocks/>
          </p:cNvSpPr>
          <p:nvPr/>
        </p:nvSpPr>
        <p:spPr>
          <a:xfrm>
            <a:off x="838200" y="1331296"/>
            <a:ext cx="10923872" cy="22084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Participants indicated how frequently they utilized service providing facilities/locations in their neighborhood </a:t>
            </a:r>
          </a:p>
          <a:p>
            <a:pPr marL="0" indent="0">
              <a:buNone/>
            </a:pPr>
            <a:r>
              <a:rPr lang="en-US" sz="2600" dirty="0"/>
              <a:t>	- (i.e., never, a few times a year, monthly, weekly, daily)</a:t>
            </a:r>
          </a:p>
          <a:p>
            <a:r>
              <a:rPr lang="en-US" sz="2600" dirty="0"/>
              <a:t>Follow up questions were asked about the specific location(s) they visit only the facilities participants indicated they utilized</a:t>
            </a:r>
          </a:p>
          <a:p>
            <a:r>
              <a:rPr lang="en-US" sz="2600" dirty="0"/>
              <a:t>Location types were categorized as high frequency vs low frequency </a:t>
            </a:r>
          </a:p>
          <a:p>
            <a:endParaRPr lang="en-US" sz="2400" dirty="0"/>
          </a:p>
        </p:txBody>
      </p:sp>
    </p:spTree>
    <p:extLst>
      <p:ext uri="{BB962C8B-B14F-4D97-AF65-F5344CB8AC3E}">
        <p14:creationId xmlns:p14="http://schemas.microsoft.com/office/powerpoint/2010/main" val="11804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D6F27-9422-7EFA-7CF2-6183A5872366}"/>
              </a:ext>
            </a:extLst>
          </p:cNvPr>
          <p:cNvSpPr>
            <a:spLocks noGrp="1"/>
          </p:cNvSpPr>
          <p:nvPr>
            <p:ph type="title"/>
          </p:nvPr>
        </p:nvSpPr>
        <p:spPr>
          <a:xfrm>
            <a:off x="643278" y="732393"/>
            <a:ext cx="3429000" cy="1719072"/>
          </a:xfrm>
        </p:spPr>
        <p:txBody>
          <a:bodyPr vert="horz" lIns="91440" tIns="45720" rIns="91440" bIns="45720" rtlCol="0" anchor="b">
            <a:normAutofit fontScale="90000"/>
          </a:bodyPr>
          <a:lstStyle/>
          <a:p>
            <a:r>
              <a:rPr lang="en-US" sz="4200" kern="1200" dirty="0">
                <a:solidFill>
                  <a:schemeClr val="tx1"/>
                </a:solidFill>
                <a:latin typeface="+mj-lt"/>
                <a:ea typeface="+mj-ea"/>
                <a:cs typeface="+mj-cs"/>
              </a:rPr>
              <a:t>Results: Survey Sample (n=117)</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 map&#10;&#10;AI-generated content may be incorrect.">
            <a:extLst>
              <a:ext uri="{FF2B5EF4-FFF2-40B4-BE49-F238E27FC236}">
                <a16:creationId xmlns:a16="http://schemas.microsoft.com/office/drawing/2014/main" id="{30CD74CA-B55C-B0D0-B475-1CD3E13722A5}"/>
              </a:ext>
            </a:extLst>
          </p:cNvPr>
          <p:cNvPicPr>
            <a:picLocks noChangeAspect="1"/>
          </p:cNvPicPr>
          <p:nvPr/>
        </p:nvPicPr>
        <p:blipFill>
          <a:blip r:embed="rId3" cstate="print">
            <a:extLst>
              <a:ext uri="{28A0092B-C50C-407E-A947-70E740481C1C}">
                <a14:useLocalDpi xmlns:a14="http://schemas.microsoft.com/office/drawing/2010/main" val="0"/>
              </a:ext>
            </a:extLst>
          </a:blip>
          <a:srcRect l="3847" t="2637" r="6501"/>
          <a:stretch/>
        </p:blipFill>
        <p:spPr>
          <a:xfrm>
            <a:off x="4072278" y="103599"/>
            <a:ext cx="8046525" cy="6553968"/>
          </a:xfrm>
          <a:prstGeom prst="rect">
            <a:avLst/>
          </a:prstGeom>
        </p:spPr>
      </p:pic>
      <p:sp>
        <p:nvSpPr>
          <p:cNvPr id="5" name="TextBox 4">
            <a:extLst>
              <a:ext uri="{FF2B5EF4-FFF2-40B4-BE49-F238E27FC236}">
                <a16:creationId xmlns:a16="http://schemas.microsoft.com/office/drawing/2014/main" id="{73F2EB1E-4089-A244-E44A-C7CE4CF3A68D}"/>
              </a:ext>
            </a:extLst>
          </p:cNvPr>
          <p:cNvSpPr txBox="1"/>
          <p:nvPr/>
        </p:nvSpPr>
        <p:spPr>
          <a:xfrm>
            <a:off x="73197" y="3373655"/>
            <a:ext cx="4178120" cy="1477328"/>
          </a:xfrm>
          <a:prstGeom prst="rect">
            <a:avLst/>
          </a:prstGeom>
          <a:noFill/>
        </p:spPr>
        <p:txBody>
          <a:bodyPr wrap="square">
            <a:spAutoFit/>
          </a:bodyPr>
          <a:lstStyle/>
          <a:p>
            <a:r>
              <a:rPr lang="en-US" dirty="0"/>
              <a:t>***</a:t>
            </a:r>
            <a:r>
              <a:rPr lang="en-US" sz="1800" dirty="0"/>
              <a:t>Households in survey sample </a:t>
            </a:r>
            <a:r>
              <a:rPr lang="en-US" sz="1800" dirty="0">
                <a:effectLst/>
                <a:latin typeface="Times New Roman" panose="02020603050405020304" pitchFamily="18" charset="0"/>
                <a:ea typeface="Times New Roman" panose="02020603050405020304" pitchFamily="18" charset="0"/>
              </a:rPr>
              <a:t>are larger, more educated, earn lower incomes, and are more likely to have children at home than the average household in study area Census tracts</a:t>
            </a:r>
            <a:r>
              <a:rPr lang="en-US" dirty="0">
                <a:latin typeface="Times New Roman" panose="02020603050405020304" pitchFamily="18" charset="0"/>
                <a:ea typeface="Times New Roman" panose="02020603050405020304" pitchFamily="18" charset="0"/>
              </a:rPr>
              <a:t>***</a:t>
            </a:r>
            <a:endParaRPr lang="en-US" sz="1800" dirty="0"/>
          </a:p>
        </p:txBody>
      </p:sp>
    </p:spTree>
    <p:extLst>
      <p:ext uri="{BB962C8B-B14F-4D97-AF65-F5344CB8AC3E}">
        <p14:creationId xmlns:p14="http://schemas.microsoft.com/office/powerpoint/2010/main" val="107175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5DE010-1296-8A25-1784-E8B8457E988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C143E19-863D-4C32-5213-AF98EF5C0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50CB8118-5FD6-D1AD-808F-0A80C014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E541E494-6987-DB21-2488-E6C785954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7A27A8AD-72DA-9874-A455-47BACA859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63C1E73-D356-CA36-5FC9-FBB107C0D4FC}"/>
              </a:ext>
            </a:extLst>
          </p:cNvPr>
          <p:cNvSpPr>
            <a:spLocks noGrp="1"/>
          </p:cNvSpPr>
          <p:nvPr>
            <p:ph type="title"/>
          </p:nvPr>
        </p:nvSpPr>
        <p:spPr>
          <a:xfrm>
            <a:off x="1275344" y="433549"/>
            <a:ext cx="10044023" cy="877729"/>
          </a:xfrm>
        </p:spPr>
        <p:txBody>
          <a:bodyPr anchor="ctr">
            <a:normAutofit/>
          </a:bodyPr>
          <a:lstStyle/>
          <a:p>
            <a:pPr marL="0" marR="0" lvl="0" indent="0" defTabSz="914400" rtl="0" eaLnBrk="0" fontAlgn="base" latinLnBrk="0" hangingPunct="0">
              <a:spcBef>
                <a:spcPct val="0"/>
              </a:spcBef>
              <a:spcAft>
                <a:spcPct val="0"/>
              </a:spcAft>
              <a:buClrTx/>
              <a:buSzTx/>
              <a:buFontTx/>
              <a:buNone/>
              <a:tabLst/>
            </a:pPr>
            <a:r>
              <a:rPr lang="en-US" altLang="en-US" sz="2800" b="1" dirty="0" bmk="_Toc202342302">
                <a:solidFill>
                  <a:srgbClr val="FFFFFF"/>
                </a:solidFill>
                <a:latin typeface="Arial" panose="020B0604020202020204" pitchFamily="34" charset="0"/>
                <a:ea typeface="Times" panose="02020603050405020304" pitchFamily="18" charset="0"/>
                <a:cs typeface="Arial" panose="020B0604020202020204" pitchFamily="34" charset="0"/>
              </a:rPr>
              <a:t>Results: </a:t>
            </a:r>
            <a:r>
              <a:rPr kumimoji="0" lang="en-US" altLang="en-US" sz="2800" b="1" i="0" u="none" strike="noStrike" cap="none" normalizeH="0" baseline="0" dirty="0" bmk="_Toc202342302">
                <a:ln>
                  <a:noFill/>
                </a:ln>
                <a:solidFill>
                  <a:srgbClr val="FFFFFF"/>
                </a:solidFill>
                <a:effectLst/>
                <a:latin typeface="Arial" panose="020B0604020202020204" pitchFamily="34" charset="0"/>
                <a:ea typeface="Times" panose="02020603050405020304" pitchFamily="18" charset="0"/>
                <a:cs typeface="Arial" panose="020B0604020202020204" pitchFamily="34" charset="0"/>
              </a:rPr>
              <a:t>Demographic comparison between Census data for the study area and survey sample.</a:t>
            </a:r>
            <a:endParaRPr kumimoji="0" lang="en-US" altLang="en-US" sz="2800" b="0" i="0" u="none" strike="noStrike" cap="none" normalizeH="0" baseline="0" dirty="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ED085D02-1AA8-5C18-E057-051CEDE5DB8E}"/>
              </a:ext>
            </a:extLst>
          </p:cNvPr>
          <p:cNvGraphicFramePr>
            <a:graphicFrameLocks noGrp="1"/>
          </p:cNvGraphicFramePr>
          <p:nvPr>
            <p:ph idx="1"/>
          </p:nvPr>
        </p:nvGraphicFramePr>
        <p:xfrm>
          <a:off x="2847760" y="1924820"/>
          <a:ext cx="9149168" cy="4687644"/>
        </p:xfrm>
        <a:graphic>
          <a:graphicData uri="http://schemas.openxmlformats.org/drawingml/2006/table">
            <a:tbl>
              <a:tblPr firstRow="1" firstCol="1">
                <a:tableStyleId>{5C22544A-7EE6-4342-B048-85BDC9FD1C3A}</a:tableStyleId>
              </a:tblPr>
              <a:tblGrid>
                <a:gridCol w="1377092">
                  <a:extLst>
                    <a:ext uri="{9D8B030D-6E8A-4147-A177-3AD203B41FA5}">
                      <a16:colId xmlns:a16="http://schemas.microsoft.com/office/drawing/2014/main" val="164663930"/>
                    </a:ext>
                  </a:extLst>
                </a:gridCol>
                <a:gridCol w="2971476">
                  <a:extLst>
                    <a:ext uri="{9D8B030D-6E8A-4147-A177-3AD203B41FA5}">
                      <a16:colId xmlns:a16="http://schemas.microsoft.com/office/drawing/2014/main" val="1860693071"/>
                    </a:ext>
                  </a:extLst>
                </a:gridCol>
                <a:gridCol w="960120">
                  <a:extLst>
                    <a:ext uri="{9D8B030D-6E8A-4147-A177-3AD203B41FA5}">
                      <a16:colId xmlns:a16="http://schemas.microsoft.com/office/drawing/2014/main" val="4020268425"/>
                    </a:ext>
                  </a:extLst>
                </a:gridCol>
                <a:gridCol w="3840480">
                  <a:extLst>
                    <a:ext uri="{9D8B030D-6E8A-4147-A177-3AD203B41FA5}">
                      <a16:colId xmlns:a16="http://schemas.microsoft.com/office/drawing/2014/main" val="658921601"/>
                    </a:ext>
                  </a:extLst>
                </a:gridCol>
              </a:tblGrid>
              <a:tr h="542874">
                <a:tc>
                  <a:txBody>
                    <a:bodyPr/>
                    <a:lstStyle/>
                    <a:p>
                      <a:pPr marL="0" marR="0">
                        <a:spcBef>
                          <a:spcPts val="300"/>
                        </a:spcBef>
                        <a:spcAft>
                          <a:spcPts val="300"/>
                        </a:spcAft>
                        <a:buNone/>
                      </a:pPr>
                      <a:r>
                        <a:rPr lang="en-US" sz="1300">
                          <a:effectLst/>
                        </a:rPr>
                        <a:t>Variable</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Seattle Study Area Population (across 6 neighborhoods, n = 33,054)</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a:effectLst/>
                        </a:rPr>
                        <a:t>SCORE Survey sample </a:t>
                      </a:r>
                    </a:p>
                    <a:p>
                      <a:pPr marL="0" marR="0">
                        <a:spcBef>
                          <a:spcPts val="300"/>
                        </a:spcBef>
                        <a:spcAft>
                          <a:spcPts val="300"/>
                        </a:spcAft>
                        <a:buNone/>
                      </a:pPr>
                      <a:r>
                        <a:rPr lang="en-US" sz="1300">
                          <a:effectLst/>
                        </a:rPr>
                        <a:t>(n=117)</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1573240349"/>
                  </a:ext>
                </a:extLst>
              </a:tr>
              <a:tr h="443810">
                <a:tc>
                  <a:txBody>
                    <a:bodyPr/>
                    <a:lstStyle/>
                    <a:p>
                      <a:pPr marL="0" marR="0">
                        <a:spcBef>
                          <a:spcPts val="300"/>
                        </a:spcBef>
                        <a:spcAft>
                          <a:spcPts val="300"/>
                        </a:spcAft>
                        <a:buNone/>
                      </a:pPr>
                      <a:r>
                        <a:rPr lang="en-US" sz="1300">
                          <a:effectLst/>
                        </a:rPr>
                        <a:t>Median Household Income</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$89,130</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dirty="0">
                          <a:effectLst/>
                        </a:rPr>
                        <a:t>$68,334</a:t>
                      </a:r>
                      <a:endParaRPr lang="en-US" sz="1300" dirty="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1278486030"/>
                  </a:ext>
                </a:extLst>
              </a:tr>
              <a:tr h="245680">
                <a:tc>
                  <a:txBody>
                    <a:bodyPr/>
                    <a:lstStyle/>
                    <a:p>
                      <a:pPr marL="0" marR="0">
                        <a:spcBef>
                          <a:spcPts val="300"/>
                        </a:spcBef>
                        <a:spcAft>
                          <a:spcPts val="300"/>
                        </a:spcAft>
                        <a:buNone/>
                      </a:pPr>
                      <a:r>
                        <a:rPr lang="en-US" sz="1300">
                          <a:effectLst/>
                        </a:rPr>
                        <a:t>Home Ownership</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64%</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a:effectLst/>
                        </a:rPr>
                        <a:t>62%</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3404494609"/>
                  </a:ext>
                </a:extLst>
              </a:tr>
              <a:tr h="245680">
                <a:tc>
                  <a:txBody>
                    <a:bodyPr/>
                    <a:lstStyle/>
                    <a:p>
                      <a:pPr marL="0" marR="0">
                        <a:spcBef>
                          <a:spcPts val="300"/>
                        </a:spcBef>
                        <a:spcAft>
                          <a:spcPts val="300"/>
                        </a:spcAft>
                        <a:buNone/>
                      </a:pPr>
                      <a:r>
                        <a:rPr lang="en-US" sz="1300">
                          <a:effectLst/>
                        </a:rPr>
                        <a:t>Race and Ethnicity</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13% Hispanic or Latino</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a:effectLst/>
                        </a:rPr>
                        <a:t>12% Hispanic or Latino</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3590111198"/>
                  </a:ext>
                </a:extLst>
              </a:tr>
              <a:tr h="443810">
                <a:tc>
                  <a:txBody>
                    <a:bodyPr/>
                    <a:lstStyle/>
                    <a:p>
                      <a:pPr marL="0" marR="0">
                        <a:spcBef>
                          <a:spcPts val="300"/>
                        </a:spcBef>
                        <a:spcAft>
                          <a:spcPts val="300"/>
                        </a:spcAft>
                        <a:buNone/>
                      </a:pPr>
                      <a:r>
                        <a:rPr lang="en-US" sz="1300" dirty="0">
                          <a:effectLst/>
                        </a:rPr>
                        <a:t>Disability</a:t>
                      </a:r>
                      <a:endParaRPr lang="en-US" sz="13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12% (disability defined as an individual with a hearing, visual, cognitive, ambulatory, self-care, or independent living disability)</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a:effectLst/>
                        </a:rPr>
                        <a:t>25% (disability defined as (‘condition worsened by a power outage’)</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3315411209"/>
                  </a:ext>
                </a:extLst>
              </a:tr>
              <a:tr h="443810">
                <a:tc>
                  <a:txBody>
                    <a:bodyPr/>
                    <a:lstStyle/>
                    <a:p>
                      <a:pPr marL="0" marR="0">
                        <a:spcBef>
                          <a:spcPts val="300"/>
                        </a:spcBef>
                        <a:spcAft>
                          <a:spcPts val="300"/>
                        </a:spcAft>
                        <a:buNone/>
                      </a:pPr>
                      <a:r>
                        <a:rPr lang="en-US" sz="1300">
                          <a:effectLst/>
                        </a:rPr>
                        <a:t>Transportation</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9% do not own a vehicle</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a:effectLst/>
                        </a:rPr>
                        <a:t>7% of households do not own or have access to a vehicle</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3939701924"/>
                  </a:ext>
                </a:extLst>
              </a:tr>
              <a:tr h="245680">
                <a:tc rowSpan="3">
                  <a:txBody>
                    <a:bodyPr/>
                    <a:lstStyle/>
                    <a:p>
                      <a:pPr marL="0" marR="0">
                        <a:spcBef>
                          <a:spcPts val="300"/>
                        </a:spcBef>
                        <a:spcAft>
                          <a:spcPts val="300"/>
                        </a:spcAft>
                        <a:buNone/>
                      </a:pPr>
                      <a:r>
                        <a:rPr lang="en-US" sz="1300">
                          <a:effectLst/>
                        </a:rPr>
                        <a:t>Age</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Median Age</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 39</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42</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1988082408"/>
                  </a:ext>
                </a:extLst>
              </a:tr>
              <a:tr h="245680">
                <a:tc vMerge="1">
                  <a:txBody>
                    <a:bodyPr/>
                    <a:lstStyle/>
                    <a:p>
                      <a:endParaRPr lang="en-US"/>
                    </a:p>
                  </a:txBody>
                  <a:tcPr/>
                </a:tc>
                <a:tc>
                  <a:txBody>
                    <a:bodyPr/>
                    <a:lstStyle/>
                    <a:p>
                      <a:pPr marL="0" marR="0">
                        <a:spcBef>
                          <a:spcPts val="300"/>
                        </a:spcBef>
                        <a:spcAft>
                          <a:spcPts val="300"/>
                        </a:spcAft>
                        <a:buNone/>
                      </a:pPr>
                      <a:r>
                        <a:rPr lang="en-US" sz="1300">
                          <a:effectLst/>
                        </a:rPr>
                        <a:t>Households with individuals under 18</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30%</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58%</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1168549443"/>
                  </a:ext>
                </a:extLst>
              </a:tr>
              <a:tr h="245680">
                <a:tc vMerge="1">
                  <a:txBody>
                    <a:bodyPr/>
                    <a:lstStyle/>
                    <a:p>
                      <a:endParaRPr lang="en-US"/>
                    </a:p>
                  </a:txBody>
                  <a:tcPr/>
                </a:tc>
                <a:tc>
                  <a:txBody>
                    <a:bodyPr/>
                    <a:lstStyle/>
                    <a:p>
                      <a:pPr marL="0" marR="0">
                        <a:spcBef>
                          <a:spcPts val="300"/>
                        </a:spcBef>
                        <a:spcAft>
                          <a:spcPts val="300"/>
                        </a:spcAft>
                        <a:buNone/>
                      </a:pPr>
                      <a:r>
                        <a:rPr lang="en-US" sz="1300">
                          <a:effectLst/>
                        </a:rPr>
                        <a:t>Households with individuals over 65</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28%</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23%</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2324658268"/>
                  </a:ext>
                </a:extLst>
              </a:tr>
              <a:tr h="245680">
                <a:tc rowSpan="4">
                  <a:txBody>
                    <a:bodyPr/>
                    <a:lstStyle/>
                    <a:p>
                      <a:pPr marL="0" marR="0">
                        <a:spcBef>
                          <a:spcPts val="300"/>
                        </a:spcBef>
                        <a:spcAft>
                          <a:spcPts val="300"/>
                        </a:spcAft>
                        <a:buNone/>
                      </a:pPr>
                      <a:r>
                        <a:rPr lang="en-US" sz="1300">
                          <a:effectLst/>
                        </a:rPr>
                        <a:t>Household Size</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1 Person</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28%</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15%</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2915130512"/>
                  </a:ext>
                </a:extLst>
              </a:tr>
              <a:tr h="245680">
                <a:tc vMerge="1">
                  <a:txBody>
                    <a:bodyPr/>
                    <a:lstStyle/>
                    <a:p>
                      <a:endParaRPr lang="en-US"/>
                    </a:p>
                  </a:txBody>
                  <a:tcPr/>
                </a:tc>
                <a:tc>
                  <a:txBody>
                    <a:bodyPr/>
                    <a:lstStyle/>
                    <a:p>
                      <a:pPr marL="0" marR="0">
                        <a:spcBef>
                          <a:spcPts val="300"/>
                        </a:spcBef>
                        <a:spcAft>
                          <a:spcPts val="300"/>
                        </a:spcAft>
                        <a:buNone/>
                      </a:pPr>
                      <a:r>
                        <a:rPr lang="en-US" sz="1300">
                          <a:effectLst/>
                        </a:rPr>
                        <a:t>2 Person</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31%</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30%</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2562303486"/>
                  </a:ext>
                </a:extLst>
              </a:tr>
              <a:tr h="245680">
                <a:tc vMerge="1">
                  <a:txBody>
                    <a:bodyPr/>
                    <a:lstStyle/>
                    <a:p>
                      <a:endParaRPr lang="en-US"/>
                    </a:p>
                  </a:txBody>
                  <a:tcPr/>
                </a:tc>
                <a:tc>
                  <a:txBody>
                    <a:bodyPr/>
                    <a:lstStyle/>
                    <a:p>
                      <a:pPr marL="0" marR="0">
                        <a:spcBef>
                          <a:spcPts val="300"/>
                        </a:spcBef>
                        <a:spcAft>
                          <a:spcPts val="300"/>
                        </a:spcAft>
                        <a:buNone/>
                      </a:pPr>
                      <a:r>
                        <a:rPr lang="en-US" sz="1300">
                          <a:effectLst/>
                        </a:rPr>
                        <a:t>3 Person</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17%</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21%</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2131694607"/>
                  </a:ext>
                </a:extLst>
              </a:tr>
              <a:tr h="245680">
                <a:tc vMerge="1">
                  <a:txBody>
                    <a:bodyPr/>
                    <a:lstStyle/>
                    <a:p>
                      <a:endParaRPr lang="en-US"/>
                    </a:p>
                  </a:txBody>
                  <a:tcPr/>
                </a:tc>
                <a:tc>
                  <a:txBody>
                    <a:bodyPr/>
                    <a:lstStyle/>
                    <a:p>
                      <a:pPr marL="0" marR="0">
                        <a:spcBef>
                          <a:spcPts val="300"/>
                        </a:spcBef>
                        <a:spcAft>
                          <a:spcPts val="300"/>
                        </a:spcAft>
                        <a:buNone/>
                      </a:pPr>
                      <a:r>
                        <a:rPr lang="en-US" sz="1300">
                          <a:effectLst/>
                        </a:rPr>
                        <a:t>4 Person or more</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dirty="0">
                          <a:effectLst/>
                        </a:rPr>
                        <a:t>24%</a:t>
                      </a:r>
                      <a:endParaRPr lang="en-US" sz="1300" dirty="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dirty="0">
                          <a:effectLst/>
                        </a:rPr>
                        <a:t>35%</a:t>
                      </a:r>
                      <a:endParaRPr lang="en-US" sz="1300" dirty="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3602628222"/>
                  </a:ext>
                </a:extLst>
              </a:tr>
            </a:tbl>
          </a:graphicData>
        </a:graphic>
      </p:graphicFrame>
      <p:sp>
        <p:nvSpPr>
          <p:cNvPr id="3" name="TextBox 2">
            <a:extLst>
              <a:ext uri="{FF2B5EF4-FFF2-40B4-BE49-F238E27FC236}">
                <a16:creationId xmlns:a16="http://schemas.microsoft.com/office/drawing/2014/main" id="{E08FB079-017B-EE86-6EB0-C2BE104D2A01}"/>
              </a:ext>
            </a:extLst>
          </p:cNvPr>
          <p:cNvSpPr txBox="1"/>
          <p:nvPr/>
        </p:nvSpPr>
        <p:spPr>
          <a:xfrm>
            <a:off x="403264" y="2529704"/>
            <a:ext cx="2249424"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***Households in survey sample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are larger, more educated, earn lower incomes, and are more likely to have children at home than the average household in study area Census tracts. </a:t>
            </a: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03046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23B5-23C4-CEF5-C7EC-52633D2796AE}"/>
              </a:ext>
            </a:extLst>
          </p:cNvPr>
          <p:cNvSpPr>
            <a:spLocks noGrp="1"/>
          </p:cNvSpPr>
          <p:nvPr>
            <p:ph type="title"/>
          </p:nvPr>
        </p:nvSpPr>
        <p:spPr>
          <a:xfrm>
            <a:off x="838198" y="96743"/>
            <a:ext cx="10515600" cy="1325563"/>
          </a:xfrm>
        </p:spPr>
        <p:txBody>
          <a:bodyPr/>
          <a:lstStyle/>
          <a:p>
            <a:r>
              <a:rPr lang="en-US" dirty="0"/>
              <a:t>Results: Concerns During Power Outages</a:t>
            </a:r>
          </a:p>
        </p:txBody>
      </p:sp>
      <p:sp>
        <p:nvSpPr>
          <p:cNvPr id="6" name="TextBox 5">
            <a:extLst>
              <a:ext uri="{FF2B5EF4-FFF2-40B4-BE49-F238E27FC236}">
                <a16:creationId xmlns:a16="http://schemas.microsoft.com/office/drawing/2014/main" id="{EE7FD481-11CE-9DAE-CE4D-7DAC56D3D06B}"/>
              </a:ext>
            </a:extLst>
          </p:cNvPr>
          <p:cNvSpPr txBox="1"/>
          <p:nvPr/>
        </p:nvSpPr>
        <p:spPr>
          <a:xfrm>
            <a:off x="-89917" y="1141727"/>
            <a:ext cx="11932919" cy="646331"/>
          </a:xfrm>
          <a:prstGeom prst="rect">
            <a:avLst/>
          </a:prstGeom>
          <a:noFill/>
        </p:spPr>
        <p:txBody>
          <a:bodyPr wrap="square">
            <a:spAutoFit/>
          </a:bodyPr>
          <a:lstStyle/>
          <a:p>
            <a:pPr marL="0" marR="0" algn="ctr">
              <a:spcBef>
                <a:spcPts val="600"/>
              </a:spcBef>
              <a:spcAft>
                <a:spcPts val="600"/>
              </a:spcAft>
            </a:pPr>
            <a:r>
              <a:rPr lang="en-US" sz="1800" b="1" dirty="0">
                <a:solidFill>
                  <a:srgbClr val="000000"/>
                </a:solidFill>
                <a:effectLst/>
                <a:latin typeface="Arial" panose="020B0604020202020204" pitchFamily="34" charset="0"/>
                <a:ea typeface="Times" panose="02020603050405020304" pitchFamily="18" charset="0"/>
                <a:cs typeface="Times New Roman" panose="02020603050405020304" pitchFamily="18" charset="0"/>
              </a:rPr>
              <a:t>Categorized responses to the question “In less than two sentences, please describe what you would be most worried or concerned about during a long-term power outage in your home and why.”</a:t>
            </a:r>
            <a:endPar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99DF9E0-6B24-9A3D-353D-460958A22692}"/>
              </a:ext>
            </a:extLst>
          </p:cNvPr>
          <p:cNvSpPr txBox="1"/>
          <p:nvPr/>
        </p:nvSpPr>
        <p:spPr>
          <a:xfrm>
            <a:off x="202349" y="2467290"/>
            <a:ext cx="402336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Over 80% of households mentioned some food related concern </a:t>
            </a:r>
          </a:p>
          <a:p>
            <a:pPr marL="285750" indent="-285750">
              <a:buFont typeface="Arial" panose="020B0604020202020204" pitchFamily="34" charset="0"/>
              <a:buChar char="•"/>
            </a:pPr>
            <a:r>
              <a:rPr lang="en-US" dirty="0"/>
              <a:t>Thermal regulation (heating/cooling) was a major concern for 34% of households</a:t>
            </a:r>
          </a:p>
          <a:p>
            <a:pPr marL="285750" indent="-285750">
              <a:buFont typeface="Arial" panose="020B0604020202020204" pitchFamily="34" charset="0"/>
              <a:buChar char="•"/>
            </a:pPr>
            <a:r>
              <a:rPr lang="en-US" dirty="0"/>
              <a:t>Communication/internet/phone charging was a concern for 28% of households</a:t>
            </a:r>
          </a:p>
          <a:p>
            <a:pPr marL="285750" indent="-285750">
              <a:buFont typeface="Arial" panose="020B0604020202020204" pitchFamily="34" charset="0"/>
              <a:buChar char="•"/>
            </a:pPr>
            <a:r>
              <a:rPr lang="en-US" dirty="0"/>
              <a:t>Although medical concerns were rare, they are likely highly impactful to those households</a:t>
            </a:r>
          </a:p>
        </p:txBody>
      </p:sp>
      <p:pic>
        <p:nvPicPr>
          <p:cNvPr id="2050" name="Picture 2" descr="Picture">
            <a:extLst>
              <a:ext uri="{FF2B5EF4-FFF2-40B4-BE49-F238E27FC236}">
                <a16:creationId xmlns:a16="http://schemas.microsoft.com/office/drawing/2014/main" id="{53B6CE2F-97D5-AFBE-482E-C3195CE06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974" y="1788058"/>
            <a:ext cx="7190275" cy="47911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4B996C-3FED-5A2D-0C28-59CE3699EC08}"/>
              </a:ext>
            </a:extLst>
          </p:cNvPr>
          <p:cNvSpPr txBox="1"/>
          <p:nvPr/>
        </p:nvSpPr>
        <p:spPr>
          <a:xfrm>
            <a:off x="5876542" y="6561587"/>
            <a:ext cx="5043638" cy="369332"/>
          </a:xfrm>
          <a:prstGeom prst="rect">
            <a:avLst/>
          </a:prstGeom>
          <a:noFill/>
        </p:spPr>
        <p:txBody>
          <a:bodyPr wrap="square" rtlCol="0">
            <a:spAutoFit/>
          </a:bodyPr>
          <a:lstStyle/>
          <a:p>
            <a:r>
              <a:rPr lang="en-US" dirty="0"/>
              <a:t>n = 93 responses with 178 total concerns </a:t>
            </a:r>
          </a:p>
        </p:txBody>
      </p:sp>
    </p:spTree>
    <p:extLst>
      <p:ext uri="{BB962C8B-B14F-4D97-AF65-F5344CB8AC3E}">
        <p14:creationId xmlns:p14="http://schemas.microsoft.com/office/powerpoint/2010/main" val="1981419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39313-A53F-D39E-CACB-2D859DC1613D}"/>
              </a:ext>
            </a:extLst>
          </p:cNvPr>
          <p:cNvSpPr>
            <a:spLocks noGrp="1"/>
          </p:cNvSpPr>
          <p:nvPr>
            <p:ph type="title"/>
          </p:nvPr>
        </p:nvSpPr>
        <p:spPr>
          <a:xfrm>
            <a:off x="981765" y="-171034"/>
            <a:ext cx="9673856" cy="1082756"/>
          </a:xfrm>
        </p:spPr>
        <p:txBody>
          <a:bodyPr>
            <a:normAutofit fontScale="90000"/>
          </a:bodyPr>
          <a:lstStyle/>
          <a:p>
            <a:pPr algn="ctr"/>
            <a:r>
              <a:rPr lang="en-US" dirty="0"/>
              <a:t>Results: Critical Service Locations – </a:t>
            </a:r>
            <a:r>
              <a:rPr lang="en-US" i="1" dirty="0">
                <a:solidFill>
                  <a:schemeClr val="tx2">
                    <a:lumMod val="75000"/>
                    <a:lumOff val="25000"/>
                  </a:schemeClr>
                </a:solidFill>
              </a:rPr>
              <a:t>Blue Sky</a:t>
            </a:r>
          </a:p>
        </p:txBody>
      </p:sp>
      <p:graphicFrame>
        <p:nvGraphicFramePr>
          <p:cNvPr id="12" name="Content Placeholder 11">
            <a:extLst>
              <a:ext uri="{FF2B5EF4-FFF2-40B4-BE49-F238E27FC236}">
                <a16:creationId xmlns:a16="http://schemas.microsoft.com/office/drawing/2014/main" id="{8C1091EE-F527-5A91-41B3-3D184AB482CD}"/>
              </a:ext>
            </a:extLst>
          </p:cNvPr>
          <p:cNvGraphicFramePr>
            <a:graphicFrameLocks noGrp="1"/>
          </p:cNvGraphicFramePr>
          <p:nvPr>
            <p:ph idx="1"/>
            <p:extLst>
              <p:ext uri="{D42A27DB-BD31-4B8C-83A1-F6EECF244321}">
                <p14:modId xmlns:p14="http://schemas.microsoft.com/office/powerpoint/2010/main" val="584970704"/>
              </p:ext>
            </p:extLst>
          </p:nvPr>
        </p:nvGraphicFramePr>
        <p:xfrm>
          <a:off x="1032630" y="1157411"/>
          <a:ext cx="4786063" cy="4707954"/>
        </p:xfrm>
        <a:graphic>
          <a:graphicData uri="http://schemas.openxmlformats.org/drawingml/2006/table">
            <a:tbl>
              <a:tblPr firstRow="1" firstCol="1" bandRow="1">
                <a:tableStyleId>{5C22544A-7EE6-4342-B048-85BDC9FD1C3A}</a:tableStyleId>
              </a:tblPr>
              <a:tblGrid>
                <a:gridCol w="932643">
                  <a:extLst>
                    <a:ext uri="{9D8B030D-6E8A-4147-A177-3AD203B41FA5}">
                      <a16:colId xmlns:a16="http://schemas.microsoft.com/office/drawing/2014/main" val="89254072"/>
                    </a:ext>
                  </a:extLst>
                </a:gridCol>
                <a:gridCol w="1738823">
                  <a:extLst>
                    <a:ext uri="{9D8B030D-6E8A-4147-A177-3AD203B41FA5}">
                      <a16:colId xmlns:a16="http://schemas.microsoft.com/office/drawing/2014/main" val="64291199"/>
                    </a:ext>
                  </a:extLst>
                </a:gridCol>
                <a:gridCol w="980064">
                  <a:extLst>
                    <a:ext uri="{9D8B030D-6E8A-4147-A177-3AD203B41FA5}">
                      <a16:colId xmlns:a16="http://schemas.microsoft.com/office/drawing/2014/main" val="3871982090"/>
                    </a:ext>
                  </a:extLst>
                </a:gridCol>
                <a:gridCol w="1134533">
                  <a:extLst>
                    <a:ext uri="{9D8B030D-6E8A-4147-A177-3AD203B41FA5}">
                      <a16:colId xmlns:a16="http://schemas.microsoft.com/office/drawing/2014/main" val="1975233742"/>
                    </a:ext>
                  </a:extLst>
                </a:gridCol>
              </a:tblGrid>
              <a:tr h="875445">
                <a:tc>
                  <a:txBody>
                    <a:bodyPr/>
                    <a:lstStyle/>
                    <a:p>
                      <a:pPr marL="0" marR="0">
                        <a:spcBef>
                          <a:spcPts val="300"/>
                        </a:spcBef>
                        <a:spcAft>
                          <a:spcPts val="300"/>
                        </a:spcAft>
                        <a:buNone/>
                      </a:pPr>
                      <a:r>
                        <a:rPr lang="en-US" sz="1200" dirty="0">
                          <a:effectLst/>
                        </a:rPr>
                        <a:t>Category</a:t>
                      </a:r>
                      <a:endParaRPr lang="en-US" sz="1200" dirty="0">
                        <a:solidFill>
                          <a:srgbClr val="000000"/>
                        </a:solidFill>
                        <a:effectLst/>
                        <a:latin typeface="Arial" panose="020B0604020202020204" pitchFamily="34" charset="0"/>
                        <a:ea typeface="Times New Roman" panose="02020603050405020304" pitchFamily="18" charset="0"/>
                      </a:endParaRPr>
                    </a:p>
                  </a:txBody>
                  <a:tcPr marL="27973" marR="27973" marT="0" marB="0"/>
                </a:tc>
                <a:tc>
                  <a:txBody>
                    <a:bodyPr/>
                    <a:lstStyle/>
                    <a:p>
                      <a:pPr marL="0" marR="0">
                        <a:spcBef>
                          <a:spcPts val="300"/>
                        </a:spcBef>
                        <a:spcAft>
                          <a:spcPts val="300"/>
                        </a:spcAft>
                        <a:buNone/>
                      </a:pPr>
                      <a:r>
                        <a:rPr lang="en-US" sz="1200" dirty="0">
                          <a:effectLst/>
                        </a:rPr>
                        <a:t>Top 3 Locations</a:t>
                      </a:r>
                      <a:endParaRPr lang="en-US" sz="1200" dirty="0">
                        <a:solidFill>
                          <a:srgbClr val="000000"/>
                        </a:solidFill>
                        <a:effectLst/>
                        <a:latin typeface="Arial" panose="020B0604020202020204" pitchFamily="34" charset="0"/>
                        <a:ea typeface="Times New Roman" panose="02020603050405020304" pitchFamily="18" charset="0"/>
                      </a:endParaRPr>
                    </a:p>
                  </a:txBody>
                  <a:tcPr marL="27973" marR="27973" marT="0" marB="0"/>
                </a:tc>
                <a:tc>
                  <a:txBody>
                    <a:bodyPr/>
                    <a:lstStyle/>
                    <a:p>
                      <a:pPr marL="0" marR="0">
                        <a:spcBef>
                          <a:spcPts val="300"/>
                        </a:spcBef>
                        <a:spcAft>
                          <a:spcPts val="300"/>
                        </a:spcAft>
                        <a:buNone/>
                      </a:pPr>
                      <a:r>
                        <a:rPr lang="en-US" sz="1200">
                          <a:effectLst/>
                        </a:rPr>
                        <a:t>Responses for Location</a:t>
                      </a:r>
                      <a:endParaRPr lang="en-US" sz="1200">
                        <a:solidFill>
                          <a:srgbClr val="000000"/>
                        </a:solidFill>
                        <a:effectLst/>
                        <a:latin typeface="Arial" panose="020B0604020202020204" pitchFamily="34" charset="0"/>
                        <a:ea typeface="Times New Roman" panose="02020603050405020304" pitchFamily="18" charset="0"/>
                      </a:endParaRPr>
                    </a:p>
                  </a:txBody>
                  <a:tcPr marL="27973" marR="27973" marT="0" marB="0"/>
                </a:tc>
                <a:tc>
                  <a:txBody>
                    <a:bodyPr/>
                    <a:lstStyle/>
                    <a:p>
                      <a:pPr marL="0" marR="0">
                        <a:spcBef>
                          <a:spcPts val="300"/>
                        </a:spcBef>
                        <a:spcAft>
                          <a:spcPts val="300"/>
                        </a:spcAft>
                        <a:buNone/>
                      </a:pPr>
                      <a:r>
                        <a:rPr lang="en-US" sz="1200" dirty="0">
                          <a:effectLst/>
                        </a:rPr>
                        <a:t>Respondents in Category Visiting Daily or Weekly</a:t>
                      </a:r>
                      <a:endParaRPr lang="en-US" sz="1200" dirty="0">
                        <a:solidFill>
                          <a:srgbClr val="000000"/>
                        </a:solidFill>
                        <a:effectLst/>
                        <a:latin typeface="Arial" panose="020B0604020202020204" pitchFamily="34" charset="0"/>
                        <a:ea typeface="Times New Roman" panose="02020603050405020304" pitchFamily="18" charset="0"/>
                      </a:endParaRPr>
                    </a:p>
                  </a:txBody>
                  <a:tcPr marL="27973" marR="27973" marT="0" marB="0"/>
                </a:tc>
                <a:extLst>
                  <a:ext uri="{0D108BD9-81ED-4DB2-BD59-A6C34878D82A}">
                    <a16:rowId xmlns:a16="http://schemas.microsoft.com/office/drawing/2014/main" val="2575500942"/>
                  </a:ext>
                </a:extLst>
              </a:tr>
              <a:tr h="685457">
                <a:tc rowSpan="3">
                  <a:txBody>
                    <a:bodyPr/>
                    <a:lstStyle/>
                    <a:p>
                      <a:pPr marL="0" marR="0">
                        <a:spcBef>
                          <a:spcPts val="300"/>
                        </a:spcBef>
                        <a:spcAft>
                          <a:spcPts val="300"/>
                        </a:spcAft>
                        <a:buNone/>
                      </a:pPr>
                      <a:r>
                        <a:rPr lang="en-US" sz="1200" dirty="0">
                          <a:effectLst/>
                        </a:rPr>
                        <a:t>Gas Station</a:t>
                      </a:r>
                    </a:p>
                    <a:p>
                      <a:pPr marL="0" marR="0">
                        <a:spcBef>
                          <a:spcPts val="300"/>
                        </a:spcBef>
                        <a:spcAft>
                          <a:spcPts val="300"/>
                        </a:spcAft>
                        <a:buNone/>
                      </a:pPr>
                      <a:r>
                        <a:rPr lang="en-US" sz="1200" dirty="0">
                          <a:effectLst/>
                        </a:rPr>
                        <a:t> </a:t>
                      </a:r>
                      <a:endParaRPr lang="en-US" sz="1200" dirty="0">
                        <a:solidFill>
                          <a:srgbClr val="000000"/>
                        </a:solidFill>
                        <a:effectLst/>
                        <a:latin typeface="Arial" panose="020B0604020202020204" pitchFamily="34" charset="0"/>
                        <a:ea typeface="Times New Roman" panose="02020603050405020304" pitchFamily="18" charset="0"/>
                      </a:endParaRPr>
                    </a:p>
                  </a:txBody>
                  <a:tcPr marL="27973" marR="27973" marT="0" marB="0" anchor="ctr"/>
                </a:tc>
                <a:tc>
                  <a:txBody>
                    <a:bodyPr/>
                    <a:lstStyle/>
                    <a:p>
                      <a:pPr marL="0" marR="0">
                        <a:spcBef>
                          <a:spcPts val="300"/>
                        </a:spcBef>
                        <a:spcAft>
                          <a:spcPts val="300"/>
                        </a:spcAft>
                        <a:buNone/>
                      </a:pPr>
                      <a:r>
                        <a:rPr lang="en-US" sz="1200">
                          <a:effectLst/>
                        </a:rPr>
                        <a:t>Costco (4401 4th Ave S) (also grocery store, pharmacy)</a:t>
                      </a:r>
                      <a:endParaRPr lang="en-US" sz="1200">
                        <a:solidFill>
                          <a:srgbClr val="000000"/>
                        </a:solidFill>
                        <a:effectLst/>
                        <a:latin typeface="Arial" panose="020B0604020202020204" pitchFamily="34" charset="0"/>
                        <a:ea typeface="Times New Roman" panose="02020603050405020304" pitchFamily="18" charset="0"/>
                      </a:endParaRPr>
                    </a:p>
                  </a:txBody>
                  <a:tcPr marL="27973" marR="27973" marT="0" marB="0" anchor="ctr">
                    <a:solidFill>
                      <a:schemeClr val="accent6">
                        <a:lumMod val="40000"/>
                        <a:lumOff val="60000"/>
                      </a:schemeClr>
                    </a:solidFill>
                  </a:tcPr>
                </a:tc>
                <a:tc>
                  <a:txBody>
                    <a:bodyPr/>
                    <a:lstStyle/>
                    <a:p>
                      <a:pPr marL="0" marR="0">
                        <a:spcBef>
                          <a:spcPts val="300"/>
                        </a:spcBef>
                        <a:spcAft>
                          <a:spcPts val="300"/>
                        </a:spcAft>
                        <a:buNone/>
                      </a:pPr>
                      <a:r>
                        <a:rPr lang="en-US" sz="1600" dirty="0">
                          <a:effectLst/>
                        </a:rPr>
                        <a:t>36</a:t>
                      </a:r>
                      <a:endParaRPr lang="en-US" sz="1600" dirty="0">
                        <a:solidFill>
                          <a:srgbClr val="000000"/>
                        </a:solidFill>
                        <a:effectLst/>
                        <a:latin typeface="Arial" panose="020B0604020202020204" pitchFamily="34" charset="0"/>
                        <a:ea typeface="Times New Roman" panose="02020603050405020304" pitchFamily="18" charset="0"/>
                      </a:endParaRPr>
                    </a:p>
                  </a:txBody>
                  <a:tcPr marL="27973" marR="27973" marT="0" marB="0" anchor="ctr"/>
                </a:tc>
                <a:tc rowSpan="3">
                  <a:txBody>
                    <a:bodyPr/>
                    <a:lstStyle/>
                    <a:p>
                      <a:pPr marL="0" marR="0" algn="ctr">
                        <a:spcBef>
                          <a:spcPts val="300"/>
                        </a:spcBef>
                        <a:spcAft>
                          <a:spcPts val="300"/>
                        </a:spcAft>
                        <a:buNone/>
                      </a:pPr>
                      <a:r>
                        <a:rPr lang="en-US" sz="1600" dirty="0">
                          <a:effectLst/>
                        </a:rPr>
                        <a:t> </a:t>
                      </a:r>
                    </a:p>
                    <a:p>
                      <a:pPr marL="0" marR="0" algn="ctr">
                        <a:spcBef>
                          <a:spcPts val="300"/>
                        </a:spcBef>
                        <a:spcAft>
                          <a:spcPts val="300"/>
                        </a:spcAft>
                        <a:buNone/>
                      </a:pPr>
                      <a:r>
                        <a:rPr lang="en-US" sz="1600" dirty="0">
                          <a:effectLst/>
                        </a:rPr>
                        <a:t>N = 76</a:t>
                      </a:r>
                      <a:endParaRPr lang="en-US" sz="1600" dirty="0">
                        <a:solidFill>
                          <a:srgbClr val="000000"/>
                        </a:solidFill>
                        <a:effectLst/>
                        <a:latin typeface="Arial" panose="020B0604020202020204" pitchFamily="34" charset="0"/>
                        <a:ea typeface="Times New Roman" panose="02020603050405020304" pitchFamily="18" charset="0"/>
                      </a:endParaRPr>
                    </a:p>
                  </a:txBody>
                  <a:tcPr marL="27973" marR="27973" marT="0" marB="0" anchor="ctr"/>
                </a:tc>
                <a:extLst>
                  <a:ext uri="{0D108BD9-81ED-4DB2-BD59-A6C34878D82A}">
                    <a16:rowId xmlns:a16="http://schemas.microsoft.com/office/drawing/2014/main" val="4261777772"/>
                  </a:ext>
                </a:extLst>
              </a:tr>
              <a:tr h="745571">
                <a:tc vMerge="1">
                  <a:txBody>
                    <a:bodyPr/>
                    <a:lstStyle/>
                    <a:p>
                      <a:endParaRPr lang="en-US"/>
                    </a:p>
                  </a:txBody>
                  <a:tcPr/>
                </a:tc>
                <a:tc>
                  <a:txBody>
                    <a:bodyPr/>
                    <a:lstStyle/>
                    <a:p>
                      <a:pPr marL="0" marR="0">
                        <a:spcBef>
                          <a:spcPts val="300"/>
                        </a:spcBef>
                        <a:spcAft>
                          <a:spcPts val="300"/>
                        </a:spcAft>
                        <a:buNone/>
                      </a:pPr>
                      <a:r>
                        <a:rPr lang="en-US" sz="1200" dirty="0">
                          <a:effectLst/>
                        </a:rPr>
                        <a:t>Safeway (9262 Rainier Ave S) (also grocery store, pharmacy)</a:t>
                      </a:r>
                      <a:endParaRPr lang="en-US" sz="1200" dirty="0">
                        <a:solidFill>
                          <a:srgbClr val="000000"/>
                        </a:solidFill>
                        <a:effectLst/>
                        <a:latin typeface="Arial" panose="020B0604020202020204" pitchFamily="34" charset="0"/>
                        <a:ea typeface="Times New Roman" panose="02020603050405020304" pitchFamily="18" charset="0"/>
                      </a:endParaRPr>
                    </a:p>
                  </a:txBody>
                  <a:tcPr marL="27973" marR="27973" marT="0" marB="0" anchor="ctr">
                    <a:solidFill>
                      <a:schemeClr val="accent6">
                        <a:lumMod val="40000"/>
                        <a:lumOff val="60000"/>
                      </a:schemeClr>
                    </a:solidFill>
                  </a:tcPr>
                </a:tc>
                <a:tc>
                  <a:txBody>
                    <a:bodyPr/>
                    <a:lstStyle/>
                    <a:p>
                      <a:pPr marL="0" marR="0">
                        <a:spcBef>
                          <a:spcPts val="300"/>
                        </a:spcBef>
                        <a:spcAft>
                          <a:spcPts val="300"/>
                        </a:spcAft>
                        <a:buNone/>
                      </a:pPr>
                      <a:r>
                        <a:rPr lang="en-US" sz="1600" dirty="0">
                          <a:effectLst/>
                        </a:rPr>
                        <a:t>27</a:t>
                      </a:r>
                      <a:endParaRPr lang="en-US" sz="1600" dirty="0">
                        <a:solidFill>
                          <a:srgbClr val="000000"/>
                        </a:solidFill>
                        <a:effectLst/>
                        <a:latin typeface="Arial" panose="020B0604020202020204" pitchFamily="34" charset="0"/>
                        <a:ea typeface="Times New Roman" panose="02020603050405020304" pitchFamily="18" charset="0"/>
                      </a:endParaRPr>
                    </a:p>
                  </a:txBody>
                  <a:tcPr marL="27973" marR="27973" marT="0" marB="0" anchor="ctr"/>
                </a:tc>
                <a:tc vMerge="1">
                  <a:txBody>
                    <a:bodyPr/>
                    <a:lstStyle/>
                    <a:p>
                      <a:endParaRPr lang="en-US"/>
                    </a:p>
                  </a:txBody>
                  <a:tcPr/>
                </a:tc>
                <a:extLst>
                  <a:ext uri="{0D108BD9-81ED-4DB2-BD59-A6C34878D82A}">
                    <a16:rowId xmlns:a16="http://schemas.microsoft.com/office/drawing/2014/main" val="1863294848"/>
                  </a:ext>
                </a:extLst>
              </a:tr>
              <a:tr h="559178">
                <a:tc vMerge="1">
                  <a:txBody>
                    <a:bodyPr/>
                    <a:lstStyle/>
                    <a:p>
                      <a:endParaRPr lang="en-US"/>
                    </a:p>
                  </a:txBody>
                  <a:tcPr/>
                </a:tc>
                <a:tc>
                  <a:txBody>
                    <a:bodyPr/>
                    <a:lstStyle/>
                    <a:p>
                      <a:pPr marL="0" marR="0">
                        <a:spcBef>
                          <a:spcPts val="300"/>
                        </a:spcBef>
                        <a:spcAft>
                          <a:spcPts val="300"/>
                        </a:spcAft>
                        <a:buNone/>
                      </a:pPr>
                      <a:r>
                        <a:rPr lang="en-US" sz="1200">
                          <a:effectLst/>
                        </a:rPr>
                        <a:t>Shree's Truck Stop Seattle (7801 Detroit Ave SW)</a:t>
                      </a:r>
                      <a:endParaRPr lang="en-US" sz="1200">
                        <a:solidFill>
                          <a:srgbClr val="000000"/>
                        </a:solidFill>
                        <a:effectLst/>
                        <a:latin typeface="Arial" panose="020B0604020202020204" pitchFamily="34" charset="0"/>
                        <a:ea typeface="Times New Roman" panose="02020603050405020304" pitchFamily="18" charset="0"/>
                      </a:endParaRPr>
                    </a:p>
                  </a:txBody>
                  <a:tcPr marL="27973" marR="27973" marT="0" marB="0" anchor="ctr"/>
                </a:tc>
                <a:tc>
                  <a:txBody>
                    <a:bodyPr/>
                    <a:lstStyle/>
                    <a:p>
                      <a:pPr marL="0" marR="0">
                        <a:spcBef>
                          <a:spcPts val="300"/>
                        </a:spcBef>
                        <a:spcAft>
                          <a:spcPts val="300"/>
                        </a:spcAft>
                        <a:buNone/>
                      </a:pPr>
                      <a:r>
                        <a:rPr lang="en-US" sz="1600">
                          <a:effectLst/>
                        </a:rPr>
                        <a:t>15</a:t>
                      </a:r>
                      <a:endParaRPr lang="en-US" sz="1600">
                        <a:solidFill>
                          <a:srgbClr val="000000"/>
                        </a:solidFill>
                        <a:effectLst/>
                        <a:latin typeface="Arial" panose="020B0604020202020204" pitchFamily="34" charset="0"/>
                        <a:ea typeface="Times New Roman" panose="02020603050405020304" pitchFamily="18" charset="0"/>
                      </a:endParaRPr>
                    </a:p>
                  </a:txBody>
                  <a:tcPr marL="27973" marR="27973" marT="0" marB="0" anchor="ctr"/>
                </a:tc>
                <a:tc vMerge="1">
                  <a:txBody>
                    <a:bodyPr/>
                    <a:lstStyle/>
                    <a:p>
                      <a:endParaRPr lang="en-US"/>
                    </a:p>
                  </a:txBody>
                  <a:tcPr/>
                </a:tc>
                <a:extLst>
                  <a:ext uri="{0D108BD9-81ED-4DB2-BD59-A6C34878D82A}">
                    <a16:rowId xmlns:a16="http://schemas.microsoft.com/office/drawing/2014/main" val="3797595847"/>
                  </a:ext>
                </a:extLst>
              </a:tr>
              <a:tr h="745571">
                <a:tc rowSpan="3">
                  <a:txBody>
                    <a:bodyPr/>
                    <a:lstStyle/>
                    <a:p>
                      <a:pPr marL="0" marR="0">
                        <a:spcBef>
                          <a:spcPts val="300"/>
                        </a:spcBef>
                        <a:spcAft>
                          <a:spcPts val="300"/>
                        </a:spcAft>
                        <a:buNone/>
                      </a:pPr>
                      <a:r>
                        <a:rPr lang="en-US" sz="1200" dirty="0">
                          <a:effectLst/>
                        </a:rPr>
                        <a:t>Grocery Store</a:t>
                      </a:r>
                    </a:p>
                    <a:p>
                      <a:pPr marL="0" marR="0">
                        <a:spcBef>
                          <a:spcPts val="300"/>
                        </a:spcBef>
                        <a:spcAft>
                          <a:spcPts val="300"/>
                        </a:spcAft>
                        <a:buNone/>
                      </a:pPr>
                      <a:r>
                        <a:rPr lang="en-US" sz="1200" dirty="0">
                          <a:effectLst/>
                        </a:rPr>
                        <a:t> </a:t>
                      </a:r>
                      <a:endParaRPr lang="en-US" sz="1200" dirty="0">
                        <a:solidFill>
                          <a:srgbClr val="000000"/>
                        </a:solidFill>
                        <a:effectLst/>
                        <a:latin typeface="Arial" panose="020B0604020202020204" pitchFamily="34" charset="0"/>
                        <a:ea typeface="Times New Roman" panose="02020603050405020304" pitchFamily="18" charset="0"/>
                      </a:endParaRPr>
                    </a:p>
                  </a:txBody>
                  <a:tcPr marL="27973" marR="27973" marT="0" marB="0" anchor="ctr"/>
                </a:tc>
                <a:tc>
                  <a:txBody>
                    <a:bodyPr/>
                    <a:lstStyle/>
                    <a:p>
                      <a:pPr marL="0" marR="0">
                        <a:spcBef>
                          <a:spcPts val="300"/>
                        </a:spcBef>
                        <a:spcAft>
                          <a:spcPts val="300"/>
                        </a:spcAft>
                        <a:buNone/>
                      </a:pPr>
                      <a:r>
                        <a:rPr lang="en-US" sz="1200">
                          <a:effectLst/>
                        </a:rPr>
                        <a:t>Safeway (9262 Rainier Ave S) (also gas station, pharmacy)</a:t>
                      </a:r>
                      <a:endParaRPr lang="en-US" sz="1200">
                        <a:solidFill>
                          <a:srgbClr val="000000"/>
                        </a:solidFill>
                        <a:effectLst/>
                        <a:latin typeface="Arial" panose="020B0604020202020204" pitchFamily="34" charset="0"/>
                        <a:ea typeface="Times New Roman" panose="02020603050405020304" pitchFamily="18" charset="0"/>
                      </a:endParaRPr>
                    </a:p>
                  </a:txBody>
                  <a:tcPr marL="27973" marR="27973" marT="0" marB="0" anchor="ctr">
                    <a:solidFill>
                      <a:schemeClr val="accent6">
                        <a:lumMod val="40000"/>
                        <a:lumOff val="60000"/>
                      </a:schemeClr>
                    </a:solidFill>
                  </a:tcPr>
                </a:tc>
                <a:tc>
                  <a:txBody>
                    <a:bodyPr/>
                    <a:lstStyle/>
                    <a:p>
                      <a:pPr marL="0" marR="0">
                        <a:spcBef>
                          <a:spcPts val="300"/>
                        </a:spcBef>
                        <a:spcAft>
                          <a:spcPts val="300"/>
                        </a:spcAft>
                        <a:buNone/>
                      </a:pPr>
                      <a:r>
                        <a:rPr lang="en-US" sz="1600">
                          <a:effectLst/>
                        </a:rPr>
                        <a:t>36</a:t>
                      </a:r>
                      <a:endParaRPr lang="en-US" sz="1600">
                        <a:solidFill>
                          <a:srgbClr val="000000"/>
                        </a:solidFill>
                        <a:effectLst/>
                        <a:latin typeface="Arial" panose="020B0604020202020204" pitchFamily="34" charset="0"/>
                        <a:ea typeface="Times New Roman" panose="02020603050405020304" pitchFamily="18" charset="0"/>
                      </a:endParaRPr>
                    </a:p>
                  </a:txBody>
                  <a:tcPr marL="27973" marR="27973" marT="0" marB="0" anchor="ctr"/>
                </a:tc>
                <a:tc rowSpan="3">
                  <a:txBody>
                    <a:bodyPr/>
                    <a:lstStyle/>
                    <a:p>
                      <a:pPr marL="0" marR="0" algn="ctr">
                        <a:spcBef>
                          <a:spcPts val="300"/>
                        </a:spcBef>
                        <a:spcAft>
                          <a:spcPts val="300"/>
                        </a:spcAft>
                        <a:buNone/>
                      </a:pPr>
                      <a:r>
                        <a:rPr lang="en-US" sz="1600" dirty="0">
                          <a:effectLst/>
                        </a:rPr>
                        <a:t> </a:t>
                      </a:r>
                    </a:p>
                    <a:p>
                      <a:pPr marL="0" marR="0" algn="ctr">
                        <a:spcBef>
                          <a:spcPts val="300"/>
                        </a:spcBef>
                        <a:spcAft>
                          <a:spcPts val="300"/>
                        </a:spcAft>
                        <a:buNone/>
                      </a:pPr>
                      <a:r>
                        <a:rPr lang="en-US" sz="1600" dirty="0">
                          <a:effectLst/>
                        </a:rPr>
                        <a:t> </a:t>
                      </a:r>
                    </a:p>
                    <a:p>
                      <a:pPr marL="0" marR="0" algn="ctr">
                        <a:spcBef>
                          <a:spcPts val="300"/>
                        </a:spcBef>
                        <a:spcAft>
                          <a:spcPts val="300"/>
                        </a:spcAft>
                        <a:buNone/>
                      </a:pPr>
                      <a:r>
                        <a:rPr lang="en-US" sz="1600" dirty="0">
                          <a:effectLst/>
                        </a:rPr>
                        <a:t>N = 97</a:t>
                      </a:r>
                      <a:endParaRPr lang="en-US" sz="1600" dirty="0">
                        <a:solidFill>
                          <a:srgbClr val="000000"/>
                        </a:solidFill>
                        <a:effectLst/>
                        <a:latin typeface="Arial" panose="020B0604020202020204" pitchFamily="34" charset="0"/>
                        <a:ea typeface="Times New Roman" panose="02020603050405020304" pitchFamily="18" charset="0"/>
                      </a:endParaRPr>
                    </a:p>
                  </a:txBody>
                  <a:tcPr marL="27973" marR="27973" marT="0" marB="0" anchor="ctr"/>
                </a:tc>
                <a:extLst>
                  <a:ext uri="{0D108BD9-81ED-4DB2-BD59-A6C34878D82A}">
                    <a16:rowId xmlns:a16="http://schemas.microsoft.com/office/drawing/2014/main" val="415953403"/>
                  </a:ext>
                </a:extLst>
              </a:tr>
              <a:tr h="685457">
                <a:tc vMerge="1">
                  <a:txBody>
                    <a:bodyPr/>
                    <a:lstStyle/>
                    <a:p>
                      <a:endParaRPr lang="en-US"/>
                    </a:p>
                  </a:txBody>
                  <a:tcPr/>
                </a:tc>
                <a:tc>
                  <a:txBody>
                    <a:bodyPr/>
                    <a:lstStyle/>
                    <a:p>
                      <a:pPr marL="0" marR="0">
                        <a:spcBef>
                          <a:spcPts val="300"/>
                        </a:spcBef>
                        <a:spcAft>
                          <a:spcPts val="300"/>
                        </a:spcAft>
                        <a:buNone/>
                      </a:pPr>
                      <a:r>
                        <a:rPr lang="en-US" sz="1200" dirty="0">
                          <a:effectLst/>
                        </a:rPr>
                        <a:t>Costco (4401 4th Ave S) (also gas station, pharmacy)</a:t>
                      </a:r>
                      <a:endParaRPr lang="en-US" sz="1200" dirty="0">
                        <a:solidFill>
                          <a:srgbClr val="000000"/>
                        </a:solidFill>
                        <a:effectLst/>
                        <a:latin typeface="Arial" panose="020B0604020202020204" pitchFamily="34" charset="0"/>
                        <a:ea typeface="Times New Roman" panose="02020603050405020304" pitchFamily="18" charset="0"/>
                      </a:endParaRPr>
                    </a:p>
                  </a:txBody>
                  <a:tcPr marL="27973" marR="27973" marT="0" marB="0" anchor="ctr">
                    <a:solidFill>
                      <a:schemeClr val="accent6">
                        <a:lumMod val="40000"/>
                        <a:lumOff val="60000"/>
                      </a:schemeClr>
                    </a:solidFill>
                  </a:tcPr>
                </a:tc>
                <a:tc>
                  <a:txBody>
                    <a:bodyPr/>
                    <a:lstStyle/>
                    <a:p>
                      <a:pPr marL="0" marR="0">
                        <a:spcBef>
                          <a:spcPts val="300"/>
                        </a:spcBef>
                        <a:spcAft>
                          <a:spcPts val="300"/>
                        </a:spcAft>
                        <a:buNone/>
                      </a:pPr>
                      <a:r>
                        <a:rPr lang="en-US" sz="1600" dirty="0">
                          <a:effectLst/>
                        </a:rPr>
                        <a:t>33</a:t>
                      </a:r>
                      <a:endParaRPr lang="en-US" sz="1600" dirty="0">
                        <a:solidFill>
                          <a:srgbClr val="000000"/>
                        </a:solidFill>
                        <a:effectLst/>
                        <a:latin typeface="Arial" panose="020B0604020202020204" pitchFamily="34" charset="0"/>
                        <a:ea typeface="Times New Roman" panose="02020603050405020304" pitchFamily="18" charset="0"/>
                      </a:endParaRPr>
                    </a:p>
                  </a:txBody>
                  <a:tcPr marL="27973" marR="27973" marT="0" marB="0" anchor="ctr"/>
                </a:tc>
                <a:tc vMerge="1">
                  <a:txBody>
                    <a:bodyPr/>
                    <a:lstStyle/>
                    <a:p>
                      <a:endParaRPr lang="en-US"/>
                    </a:p>
                  </a:txBody>
                  <a:tcPr/>
                </a:tc>
                <a:extLst>
                  <a:ext uri="{0D108BD9-81ED-4DB2-BD59-A6C34878D82A}">
                    <a16:rowId xmlns:a16="http://schemas.microsoft.com/office/drawing/2014/main" val="2869113171"/>
                  </a:ext>
                </a:extLst>
              </a:tr>
              <a:tr h="411275">
                <a:tc vMerge="1">
                  <a:txBody>
                    <a:bodyPr/>
                    <a:lstStyle/>
                    <a:p>
                      <a:endParaRPr lang="en-US"/>
                    </a:p>
                  </a:txBody>
                  <a:tcPr/>
                </a:tc>
                <a:tc>
                  <a:txBody>
                    <a:bodyPr/>
                    <a:lstStyle/>
                    <a:p>
                      <a:pPr marL="0" marR="0">
                        <a:spcBef>
                          <a:spcPts val="300"/>
                        </a:spcBef>
                        <a:spcAft>
                          <a:spcPts val="300"/>
                        </a:spcAft>
                        <a:buNone/>
                      </a:pPr>
                      <a:r>
                        <a:rPr lang="en-US" sz="1200" dirty="0">
                          <a:effectLst/>
                        </a:rPr>
                        <a:t>Safeway (3900 S Othello St)</a:t>
                      </a:r>
                      <a:endParaRPr lang="en-US" sz="1200" dirty="0">
                        <a:solidFill>
                          <a:srgbClr val="000000"/>
                        </a:solidFill>
                        <a:effectLst/>
                        <a:latin typeface="Arial" panose="020B0604020202020204" pitchFamily="34" charset="0"/>
                        <a:ea typeface="Times New Roman" panose="02020603050405020304" pitchFamily="18" charset="0"/>
                      </a:endParaRPr>
                    </a:p>
                  </a:txBody>
                  <a:tcPr marL="27973" marR="27973" marT="0" marB="0" anchor="ctr"/>
                </a:tc>
                <a:tc>
                  <a:txBody>
                    <a:bodyPr/>
                    <a:lstStyle/>
                    <a:p>
                      <a:pPr marL="0" marR="0">
                        <a:spcBef>
                          <a:spcPts val="300"/>
                        </a:spcBef>
                        <a:spcAft>
                          <a:spcPts val="300"/>
                        </a:spcAft>
                        <a:buNone/>
                      </a:pPr>
                      <a:r>
                        <a:rPr lang="en-US" sz="1600" dirty="0">
                          <a:effectLst/>
                        </a:rPr>
                        <a:t>21</a:t>
                      </a:r>
                      <a:endParaRPr lang="en-US" sz="1600" dirty="0">
                        <a:solidFill>
                          <a:srgbClr val="000000"/>
                        </a:solidFill>
                        <a:effectLst/>
                        <a:latin typeface="Arial" panose="020B0604020202020204" pitchFamily="34" charset="0"/>
                        <a:ea typeface="Times New Roman" panose="02020603050405020304" pitchFamily="18" charset="0"/>
                      </a:endParaRPr>
                    </a:p>
                  </a:txBody>
                  <a:tcPr marL="27973" marR="27973" marT="0" marB="0" anchor="ctr"/>
                </a:tc>
                <a:tc vMerge="1">
                  <a:txBody>
                    <a:bodyPr/>
                    <a:lstStyle/>
                    <a:p>
                      <a:endParaRPr lang="en-US"/>
                    </a:p>
                  </a:txBody>
                  <a:tcPr/>
                </a:tc>
                <a:extLst>
                  <a:ext uri="{0D108BD9-81ED-4DB2-BD59-A6C34878D82A}">
                    <a16:rowId xmlns:a16="http://schemas.microsoft.com/office/drawing/2014/main" val="311556672"/>
                  </a:ext>
                </a:extLst>
              </a:tr>
            </a:tbl>
          </a:graphicData>
        </a:graphic>
      </p:graphicFrame>
      <p:graphicFrame>
        <p:nvGraphicFramePr>
          <p:cNvPr id="13" name="Table 12">
            <a:extLst>
              <a:ext uri="{FF2B5EF4-FFF2-40B4-BE49-F238E27FC236}">
                <a16:creationId xmlns:a16="http://schemas.microsoft.com/office/drawing/2014/main" id="{5D178ED6-B219-AEC2-91F3-41E73F3852A0}"/>
              </a:ext>
            </a:extLst>
          </p:cNvPr>
          <p:cNvGraphicFramePr>
            <a:graphicFrameLocks noGrp="1"/>
          </p:cNvGraphicFramePr>
          <p:nvPr>
            <p:extLst>
              <p:ext uri="{D42A27DB-BD31-4B8C-83A1-F6EECF244321}">
                <p14:modId xmlns:p14="http://schemas.microsoft.com/office/powerpoint/2010/main" val="3998390369"/>
              </p:ext>
            </p:extLst>
          </p:nvPr>
        </p:nvGraphicFramePr>
        <p:xfrm>
          <a:off x="6373307" y="1188721"/>
          <a:ext cx="4897876" cy="4711429"/>
        </p:xfrm>
        <a:graphic>
          <a:graphicData uri="http://schemas.openxmlformats.org/drawingml/2006/table">
            <a:tbl>
              <a:tblPr firstRow="1" firstCol="1" bandRow="1">
                <a:tableStyleId>{5C22544A-7EE6-4342-B048-85BDC9FD1C3A}</a:tableStyleId>
              </a:tblPr>
              <a:tblGrid>
                <a:gridCol w="1038594">
                  <a:extLst>
                    <a:ext uri="{9D8B030D-6E8A-4147-A177-3AD203B41FA5}">
                      <a16:colId xmlns:a16="http://schemas.microsoft.com/office/drawing/2014/main" val="2842308280"/>
                    </a:ext>
                  </a:extLst>
                </a:gridCol>
                <a:gridCol w="1628929">
                  <a:extLst>
                    <a:ext uri="{9D8B030D-6E8A-4147-A177-3AD203B41FA5}">
                      <a16:colId xmlns:a16="http://schemas.microsoft.com/office/drawing/2014/main" val="2031061072"/>
                    </a:ext>
                  </a:extLst>
                </a:gridCol>
                <a:gridCol w="996335">
                  <a:extLst>
                    <a:ext uri="{9D8B030D-6E8A-4147-A177-3AD203B41FA5}">
                      <a16:colId xmlns:a16="http://schemas.microsoft.com/office/drawing/2014/main" val="249087983"/>
                    </a:ext>
                  </a:extLst>
                </a:gridCol>
                <a:gridCol w="1234018">
                  <a:extLst>
                    <a:ext uri="{9D8B030D-6E8A-4147-A177-3AD203B41FA5}">
                      <a16:colId xmlns:a16="http://schemas.microsoft.com/office/drawing/2014/main" val="4142513670"/>
                    </a:ext>
                  </a:extLst>
                </a:gridCol>
              </a:tblGrid>
              <a:tr h="831235">
                <a:tc>
                  <a:txBody>
                    <a:bodyPr/>
                    <a:lstStyle/>
                    <a:p>
                      <a:pPr marL="0" marR="0">
                        <a:spcBef>
                          <a:spcPts val="300"/>
                        </a:spcBef>
                        <a:spcAft>
                          <a:spcPts val="300"/>
                        </a:spcAft>
                        <a:buNone/>
                      </a:pPr>
                      <a:r>
                        <a:rPr lang="en-US" sz="1200" dirty="0">
                          <a:effectLst/>
                        </a:rPr>
                        <a:t>Category</a:t>
                      </a:r>
                      <a:endParaRPr lang="en-US" sz="1200" dirty="0">
                        <a:solidFill>
                          <a:srgbClr val="000000"/>
                        </a:solidFill>
                        <a:effectLst/>
                        <a:latin typeface="Arial" panose="020B0604020202020204" pitchFamily="34" charset="0"/>
                        <a:ea typeface="Times New Roman" panose="02020603050405020304" pitchFamily="18" charset="0"/>
                      </a:endParaRPr>
                    </a:p>
                  </a:txBody>
                  <a:tcPr marL="27973" marR="27973" marT="0" marB="0"/>
                </a:tc>
                <a:tc>
                  <a:txBody>
                    <a:bodyPr/>
                    <a:lstStyle/>
                    <a:p>
                      <a:pPr marL="0" marR="0">
                        <a:spcBef>
                          <a:spcPts val="300"/>
                        </a:spcBef>
                        <a:spcAft>
                          <a:spcPts val="300"/>
                        </a:spcAft>
                        <a:buNone/>
                      </a:pPr>
                      <a:r>
                        <a:rPr lang="en-US" sz="1200" dirty="0">
                          <a:solidFill>
                            <a:schemeClr val="bg1"/>
                          </a:solidFill>
                          <a:effectLst/>
                          <a:latin typeface="Arial" panose="020B0604020202020204" pitchFamily="34" charset="0"/>
                          <a:ea typeface="Times New Roman" panose="02020603050405020304" pitchFamily="18" charset="0"/>
                        </a:rPr>
                        <a:t>Top 3 Locations</a:t>
                      </a:r>
                    </a:p>
                  </a:txBody>
                  <a:tcPr marL="27973" marR="27973" marT="0" marB="0"/>
                </a:tc>
                <a:tc>
                  <a:txBody>
                    <a:bodyPr/>
                    <a:lstStyle/>
                    <a:p>
                      <a:pPr marL="0" marR="0">
                        <a:spcBef>
                          <a:spcPts val="300"/>
                        </a:spcBef>
                        <a:spcAft>
                          <a:spcPts val="300"/>
                        </a:spcAft>
                        <a:buNone/>
                      </a:pPr>
                      <a:r>
                        <a:rPr lang="en-US" sz="1200">
                          <a:effectLst/>
                        </a:rPr>
                        <a:t>Responses for Location</a:t>
                      </a:r>
                      <a:endParaRPr lang="en-US" sz="1200">
                        <a:solidFill>
                          <a:srgbClr val="000000"/>
                        </a:solidFill>
                        <a:effectLst/>
                        <a:latin typeface="Arial" panose="020B0604020202020204" pitchFamily="34" charset="0"/>
                        <a:ea typeface="Times New Roman" panose="02020603050405020304" pitchFamily="18" charset="0"/>
                      </a:endParaRPr>
                    </a:p>
                  </a:txBody>
                  <a:tcPr marL="27973" marR="27973" marT="0" marB="0"/>
                </a:tc>
                <a:tc>
                  <a:txBody>
                    <a:bodyPr/>
                    <a:lstStyle/>
                    <a:p>
                      <a:pPr marL="0" marR="0">
                        <a:spcBef>
                          <a:spcPts val="300"/>
                        </a:spcBef>
                        <a:spcAft>
                          <a:spcPts val="300"/>
                        </a:spcAft>
                        <a:buNone/>
                      </a:pPr>
                      <a:r>
                        <a:rPr lang="en-US" sz="1200" dirty="0">
                          <a:effectLst/>
                        </a:rPr>
                        <a:t>Respondents in Category Visiting Daily or Weekly</a:t>
                      </a:r>
                      <a:endParaRPr lang="en-US" sz="1200" dirty="0">
                        <a:solidFill>
                          <a:srgbClr val="000000"/>
                        </a:solidFill>
                        <a:effectLst/>
                        <a:latin typeface="Arial" panose="020B0604020202020204" pitchFamily="34" charset="0"/>
                        <a:ea typeface="Times New Roman" panose="02020603050405020304" pitchFamily="18" charset="0"/>
                      </a:endParaRPr>
                    </a:p>
                  </a:txBody>
                  <a:tcPr marL="27973" marR="27973" marT="0" marB="0"/>
                </a:tc>
                <a:extLst>
                  <a:ext uri="{0D108BD9-81ED-4DB2-BD59-A6C34878D82A}">
                    <a16:rowId xmlns:a16="http://schemas.microsoft.com/office/drawing/2014/main" val="1253754310"/>
                  </a:ext>
                </a:extLst>
              </a:tr>
              <a:tr h="545164">
                <a:tc rowSpan="3">
                  <a:txBody>
                    <a:bodyPr/>
                    <a:lstStyle/>
                    <a:p>
                      <a:pPr marL="0" marR="0">
                        <a:spcBef>
                          <a:spcPts val="300"/>
                        </a:spcBef>
                        <a:spcAft>
                          <a:spcPts val="300"/>
                        </a:spcAft>
                        <a:buNone/>
                      </a:pPr>
                      <a:r>
                        <a:rPr lang="en-US" sz="1200">
                          <a:effectLst/>
                        </a:rPr>
                        <a:t>Food Bank</a:t>
                      </a:r>
                      <a:endParaRPr lang="en-US" sz="120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a:txBody>
                    <a:bodyPr/>
                    <a:lstStyle/>
                    <a:p>
                      <a:pPr marL="0" marR="0">
                        <a:spcBef>
                          <a:spcPts val="300"/>
                        </a:spcBef>
                        <a:spcAft>
                          <a:spcPts val="300"/>
                        </a:spcAft>
                        <a:buNone/>
                      </a:pPr>
                      <a:r>
                        <a:rPr lang="en-US" sz="1200" dirty="0">
                          <a:effectLst/>
                        </a:rPr>
                        <a:t>Rainier Valley Food Bank (9021 Rainier Ave S)</a:t>
                      </a:r>
                      <a:endParaRPr lang="en-US" sz="1200" dirty="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a:txBody>
                    <a:bodyPr/>
                    <a:lstStyle/>
                    <a:p>
                      <a:pPr marL="0" marR="0">
                        <a:spcBef>
                          <a:spcPts val="300"/>
                        </a:spcBef>
                        <a:spcAft>
                          <a:spcPts val="300"/>
                        </a:spcAft>
                        <a:buNone/>
                      </a:pPr>
                      <a:r>
                        <a:rPr lang="en-US" sz="1600">
                          <a:effectLst/>
                        </a:rPr>
                        <a:t>13</a:t>
                      </a:r>
                      <a:endParaRPr lang="en-US" sz="160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rowSpan="3">
                  <a:txBody>
                    <a:bodyPr/>
                    <a:lstStyle/>
                    <a:p>
                      <a:pPr marL="0" marR="0" algn="ctr">
                        <a:spcBef>
                          <a:spcPts val="300"/>
                        </a:spcBef>
                        <a:spcAft>
                          <a:spcPts val="300"/>
                        </a:spcAft>
                        <a:buNone/>
                      </a:pPr>
                      <a:r>
                        <a:rPr lang="en-US" sz="1600">
                          <a:effectLst/>
                        </a:rPr>
                        <a:t>N = 24</a:t>
                      </a:r>
                      <a:endParaRPr lang="en-US" sz="1600">
                        <a:solidFill>
                          <a:srgbClr val="000000"/>
                        </a:solidFill>
                        <a:effectLst/>
                        <a:latin typeface="Arial" panose="020B0604020202020204" pitchFamily="34" charset="0"/>
                        <a:ea typeface="Times New Roman" panose="02020603050405020304" pitchFamily="18" charset="0"/>
                      </a:endParaRPr>
                    </a:p>
                  </a:txBody>
                  <a:tcPr marL="30595" marR="30595" marT="0" marB="0" anchor="ctr"/>
                </a:tc>
                <a:extLst>
                  <a:ext uri="{0D108BD9-81ED-4DB2-BD59-A6C34878D82A}">
                    <a16:rowId xmlns:a16="http://schemas.microsoft.com/office/drawing/2014/main" val="3731765825"/>
                  </a:ext>
                </a:extLst>
              </a:tr>
              <a:tr h="666311">
                <a:tc vMerge="1">
                  <a:txBody>
                    <a:bodyPr/>
                    <a:lstStyle/>
                    <a:p>
                      <a:endParaRPr lang="en-US"/>
                    </a:p>
                  </a:txBody>
                  <a:tcPr/>
                </a:tc>
                <a:tc>
                  <a:txBody>
                    <a:bodyPr/>
                    <a:lstStyle/>
                    <a:p>
                      <a:pPr marL="0" marR="0">
                        <a:spcBef>
                          <a:spcPts val="300"/>
                        </a:spcBef>
                        <a:spcAft>
                          <a:spcPts val="300"/>
                        </a:spcAft>
                        <a:buNone/>
                      </a:pPr>
                      <a:r>
                        <a:rPr lang="en-US" sz="1200" dirty="0">
                          <a:effectLst/>
                        </a:rPr>
                        <a:t>St. Vincent De Paul Georgetown Food Bank (5972 4th Ave S)</a:t>
                      </a:r>
                      <a:endParaRPr lang="en-US" sz="1200" dirty="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a:txBody>
                    <a:bodyPr/>
                    <a:lstStyle/>
                    <a:p>
                      <a:pPr marL="0" marR="0">
                        <a:spcBef>
                          <a:spcPts val="300"/>
                        </a:spcBef>
                        <a:spcAft>
                          <a:spcPts val="300"/>
                        </a:spcAft>
                        <a:buNone/>
                      </a:pPr>
                      <a:r>
                        <a:rPr lang="en-US" sz="1600">
                          <a:effectLst/>
                        </a:rPr>
                        <a:t>12</a:t>
                      </a:r>
                      <a:endParaRPr lang="en-US" sz="160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vMerge="1">
                  <a:txBody>
                    <a:bodyPr/>
                    <a:lstStyle/>
                    <a:p>
                      <a:endParaRPr lang="en-US"/>
                    </a:p>
                  </a:txBody>
                  <a:tcPr/>
                </a:tc>
                <a:extLst>
                  <a:ext uri="{0D108BD9-81ED-4DB2-BD59-A6C34878D82A}">
                    <a16:rowId xmlns:a16="http://schemas.microsoft.com/office/drawing/2014/main" val="3948441361"/>
                  </a:ext>
                </a:extLst>
              </a:tr>
              <a:tr h="666311">
                <a:tc vMerge="1">
                  <a:txBody>
                    <a:bodyPr/>
                    <a:lstStyle/>
                    <a:p>
                      <a:endParaRPr lang="en-US"/>
                    </a:p>
                  </a:txBody>
                  <a:tcPr/>
                </a:tc>
                <a:tc>
                  <a:txBody>
                    <a:bodyPr/>
                    <a:lstStyle/>
                    <a:p>
                      <a:pPr marL="0" marR="0">
                        <a:spcBef>
                          <a:spcPts val="300"/>
                        </a:spcBef>
                        <a:spcAft>
                          <a:spcPts val="300"/>
                        </a:spcAft>
                        <a:buNone/>
                      </a:pPr>
                      <a:r>
                        <a:rPr lang="en-US" sz="1200">
                          <a:effectLst/>
                        </a:rPr>
                        <a:t>Lifelong Chicken Soup Brigade Food Bank (210 South Lucile St)</a:t>
                      </a:r>
                      <a:endParaRPr lang="en-US" sz="120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a:txBody>
                    <a:bodyPr/>
                    <a:lstStyle/>
                    <a:p>
                      <a:pPr marL="0" marR="0">
                        <a:spcBef>
                          <a:spcPts val="300"/>
                        </a:spcBef>
                        <a:spcAft>
                          <a:spcPts val="300"/>
                        </a:spcAft>
                        <a:buNone/>
                      </a:pPr>
                      <a:r>
                        <a:rPr lang="en-US" sz="1600">
                          <a:effectLst/>
                        </a:rPr>
                        <a:t>9</a:t>
                      </a:r>
                      <a:endParaRPr lang="en-US" sz="160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vMerge="1">
                  <a:txBody>
                    <a:bodyPr/>
                    <a:lstStyle/>
                    <a:p>
                      <a:endParaRPr lang="en-US"/>
                    </a:p>
                  </a:txBody>
                  <a:tcPr/>
                </a:tc>
                <a:extLst>
                  <a:ext uri="{0D108BD9-81ED-4DB2-BD59-A6C34878D82A}">
                    <a16:rowId xmlns:a16="http://schemas.microsoft.com/office/drawing/2014/main" val="4002322158"/>
                  </a:ext>
                </a:extLst>
              </a:tr>
              <a:tr h="787458">
                <a:tc rowSpan="3">
                  <a:txBody>
                    <a:bodyPr/>
                    <a:lstStyle/>
                    <a:p>
                      <a:pPr marL="0" marR="0">
                        <a:spcBef>
                          <a:spcPts val="300"/>
                        </a:spcBef>
                        <a:spcAft>
                          <a:spcPts val="300"/>
                        </a:spcAft>
                        <a:buNone/>
                      </a:pPr>
                      <a:r>
                        <a:rPr lang="en-US" sz="1200" dirty="0">
                          <a:effectLst/>
                        </a:rPr>
                        <a:t>Pharmacy</a:t>
                      </a:r>
                      <a:endParaRPr lang="en-US" sz="1200" dirty="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a:txBody>
                    <a:bodyPr/>
                    <a:lstStyle/>
                    <a:p>
                      <a:pPr marL="0" marR="0">
                        <a:spcBef>
                          <a:spcPts val="300"/>
                        </a:spcBef>
                        <a:spcAft>
                          <a:spcPts val="300"/>
                        </a:spcAft>
                        <a:buNone/>
                      </a:pPr>
                      <a:r>
                        <a:rPr lang="en-US" sz="1200" dirty="0">
                          <a:effectLst/>
                        </a:rPr>
                        <a:t>Safeway (9262 Rainier Ave S) (also gas station, grocery store)</a:t>
                      </a:r>
                      <a:endParaRPr lang="en-US" sz="1200" dirty="0">
                        <a:solidFill>
                          <a:srgbClr val="000000"/>
                        </a:solidFill>
                        <a:effectLst/>
                        <a:latin typeface="Arial" panose="020B0604020202020204" pitchFamily="34" charset="0"/>
                        <a:ea typeface="Times New Roman" panose="02020603050405020304" pitchFamily="18" charset="0"/>
                      </a:endParaRPr>
                    </a:p>
                  </a:txBody>
                  <a:tcPr marL="30595" marR="30595" marT="0" marB="0" anchor="ctr">
                    <a:solidFill>
                      <a:schemeClr val="accent6">
                        <a:lumMod val="40000"/>
                        <a:lumOff val="60000"/>
                      </a:schemeClr>
                    </a:solidFill>
                  </a:tcPr>
                </a:tc>
                <a:tc>
                  <a:txBody>
                    <a:bodyPr/>
                    <a:lstStyle/>
                    <a:p>
                      <a:pPr marL="0" marR="0">
                        <a:spcBef>
                          <a:spcPts val="300"/>
                        </a:spcBef>
                        <a:spcAft>
                          <a:spcPts val="300"/>
                        </a:spcAft>
                        <a:buNone/>
                      </a:pPr>
                      <a:r>
                        <a:rPr lang="en-US" sz="1600">
                          <a:effectLst/>
                        </a:rPr>
                        <a:t>18</a:t>
                      </a:r>
                      <a:endParaRPr lang="en-US" sz="160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rowSpan="3">
                  <a:txBody>
                    <a:bodyPr/>
                    <a:lstStyle/>
                    <a:p>
                      <a:pPr marL="0" marR="0" algn="ctr">
                        <a:spcBef>
                          <a:spcPts val="300"/>
                        </a:spcBef>
                        <a:spcAft>
                          <a:spcPts val="300"/>
                        </a:spcAft>
                        <a:buNone/>
                      </a:pPr>
                      <a:r>
                        <a:rPr lang="en-US" sz="1600" dirty="0">
                          <a:effectLst/>
                        </a:rPr>
                        <a:t>N = 21</a:t>
                      </a:r>
                      <a:endParaRPr lang="en-US" sz="1600" dirty="0">
                        <a:solidFill>
                          <a:srgbClr val="000000"/>
                        </a:solidFill>
                        <a:effectLst/>
                        <a:latin typeface="Arial" panose="020B0604020202020204" pitchFamily="34" charset="0"/>
                        <a:ea typeface="Times New Roman" panose="02020603050405020304" pitchFamily="18" charset="0"/>
                      </a:endParaRPr>
                    </a:p>
                  </a:txBody>
                  <a:tcPr marL="30595" marR="30595" marT="0" marB="0" anchor="ctr"/>
                </a:tc>
                <a:extLst>
                  <a:ext uri="{0D108BD9-81ED-4DB2-BD59-A6C34878D82A}">
                    <a16:rowId xmlns:a16="http://schemas.microsoft.com/office/drawing/2014/main" val="1920169485"/>
                  </a:ext>
                </a:extLst>
              </a:tr>
              <a:tr h="787458">
                <a:tc vMerge="1">
                  <a:txBody>
                    <a:bodyPr/>
                    <a:lstStyle/>
                    <a:p>
                      <a:endParaRPr lang="en-US"/>
                    </a:p>
                  </a:txBody>
                  <a:tcPr/>
                </a:tc>
                <a:tc>
                  <a:txBody>
                    <a:bodyPr/>
                    <a:lstStyle/>
                    <a:p>
                      <a:pPr marL="0" marR="0">
                        <a:spcBef>
                          <a:spcPts val="300"/>
                        </a:spcBef>
                        <a:spcAft>
                          <a:spcPts val="300"/>
                        </a:spcAft>
                        <a:buNone/>
                      </a:pPr>
                      <a:r>
                        <a:rPr lang="en-US" sz="1200" dirty="0">
                          <a:effectLst/>
                        </a:rPr>
                        <a:t>Costco Pharmacy (4401 4</a:t>
                      </a:r>
                      <a:r>
                        <a:rPr lang="en-US" sz="1200" baseline="30000" dirty="0">
                          <a:effectLst/>
                        </a:rPr>
                        <a:t>th</a:t>
                      </a:r>
                      <a:r>
                        <a:rPr lang="en-US" sz="1200" dirty="0">
                          <a:effectLst/>
                        </a:rPr>
                        <a:t> Ave S) (also gas station, grocery store)</a:t>
                      </a:r>
                      <a:endParaRPr lang="en-US" sz="1200" dirty="0">
                        <a:solidFill>
                          <a:srgbClr val="000000"/>
                        </a:solidFill>
                        <a:effectLst/>
                        <a:latin typeface="Arial" panose="020B0604020202020204" pitchFamily="34" charset="0"/>
                        <a:ea typeface="Times New Roman" panose="02020603050405020304" pitchFamily="18" charset="0"/>
                      </a:endParaRPr>
                    </a:p>
                  </a:txBody>
                  <a:tcPr marL="30595" marR="30595" marT="0" marB="0" anchor="ctr">
                    <a:solidFill>
                      <a:schemeClr val="accent6">
                        <a:lumMod val="40000"/>
                        <a:lumOff val="60000"/>
                      </a:schemeClr>
                    </a:solidFill>
                  </a:tcPr>
                </a:tc>
                <a:tc>
                  <a:txBody>
                    <a:bodyPr/>
                    <a:lstStyle/>
                    <a:p>
                      <a:pPr marL="0" marR="0">
                        <a:spcBef>
                          <a:spcPts val="300"/>
                        </a:spcBef>
                        <a:spcAft>
                          <a:spcPts val="300"/>
                        </a:spcAft>
                        <a:buNone/>
                      </a:pPr>
                      <a:r>
                        <a:rPr lang="en-US" sz="1600">
                          <a:effectLst/>
                        </a:rPr>
                        <a:t>15</a:t>
                      </a:r>
                      <a:endParaRPr lang="en-US" sz="160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vMerge="1">
                  <a:txBody>
                    <a:bodyPr/>
                    <a:lstStyle/>
                    <a:p>
                      <a:endParaRPr lang="en-US"/>
                    </a:p>
                  </a:txBody>
                  <a:tcPr/>
                </a:tc>
                <a:extLst>
                  <a:ext uri="{0D108BD9-81ED-4DB2-BD59-A6C34878D82A}">
                    <a16:rowId xmlns:a16="http://schemas.microsoft.com/office/drawing/2014/main" val="2150458290"/>
                  </a:ext>
                </a:extLst>
              </a:tr>
              <a:tr h="424016">
                <a:tc vMerge="1">
                  <a:txBody>
                    <a:bodyPr/>
                    <a:lstStyle/>
                    <a:p>
                      <a:endParaRPr lang="en-US"/>
                    </a:p>
                  </a:txBody>
                  <a:tcPr/>
                </a:tc>
                <a:tc>
                  <a:txBody>
                    <a:bodyPr/>
                    <a:lstStyle/>
                    <a:p>
                      <a:pPr marL="0" marR="0">
                        <a:spcBef>
                          <a:spcPts val="300"/>
                        </a:spcBef>
                        <a:spcAft>
                          <a:spcPts val="300"/>
                        </a:spcAft>
                        <a:buNone/>
                      </a:pPr>
                      <a:r>
                        <a:rPr lang="fr-FR" sz="1200" dirty="0">
                          <a:effectLst/>
                        </a:rPr>
                        <a:t>Kaiser </a:t>
                      </a:r>
                      <a:r>
                        <a:rPr lang="fr-FR" sz="1200" dirty="0" err="1">
                          <a:effectLst/>
                        </a:rPr>
                        <a:t>Permenante</a:t>
                      </a:r>
                      <a:r>
                        <a:rPr lang="fr-FR" sz="1200" dirty="0">
                          <a:effectLst/>
                        </a:rPr>
                        <a:t> (5316 Rainier Ave S)</a:t>
                      </a:r>
                      <a:endParaRPr lang="en-US" sz="1200" dirty="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a:txBody>
                    <a:bodyPr/>
                    <a:lstStyle/>
                    <a:p>
                      <a:pPr marL="0" marR="0">
                        <a:spcBef>
                          <a:spcPts val="300"/>
                        </a:spcBef>
                        <a:spcAft>
                          <a:spcPts val="300"/>
                        </a:spcAft>
                        <a:buNone/>
                      </a:pPr>
                      <a:r>
                        <a:rPr lang="en-US" sz="1600" dirty="0">
                          <a:effectLst/>
                        </a:rPr>
                        <a:t>9</a:t>
                      </a:r>
                      <a:endParaRPr lang="en-US" sz="1600" dirty="0">
                        <a:solidFill>
                          <a:srgbClr val="000000"/>
                        </a:solidFill>
                        <a:effectLst/>
                        <a:latin typeface="Arial" panose="020B0604020202020204" pitchFamily="34" charset="0"/>
                        <a:ea typeface="Times New Roman" panose="02020603050405020304" pitchFamily="18" charset="0"/>
                      </a:endParaRPr>
                    </a:p>
                  </a:txBody>
                  <a:tcPr marL="30595" marR="30595" marT="0" marB="0" anchor="ctr"/>
                </a:tc>
                <a:tc vMerge="1">
                  <a:txBody>
                    <a:bodyPr/>
                    <a:lstStyle/>
                    <a:p>
                      <a:endParaRPr lang="en-US"/>
                    </a:p>
                  </a:txBody>
                  <a:tcPr/>
                </a:tc>
                <a:extLst>
                  <a:ext uri="{0D108BD9-81ED-4DB2-BD59-A6C34878D82A}">
                    <a16:rowId xmlns:a16="http://schemas.microsoft.com/office/drawing/2014/main" val="1403898252"/>
                  </a:ext>
                </a:extLst>
              </a:tr>
            </a:tbl>
          </a:graphicData>
        </a:graphic>
      </p:graphicFrame>
      <p:sp>
        <p:nvSpPr>
          <p:cNvPr id="14" name="TextBox 13">
            <a:extLst>
              <a:ext uri="{FF2B5EF4-FFF2-40B4-BE49-F238E27FC236}">
                <a16:creationId xmlns:a16="http://schemas.microsoft.com/office/drawing/2014/main" id="{FA5A2FC0-D1A1-3A25-13BC-240696397E15}"/>
              </a:ext>
            </a:extLst>
          </p:cNvPr>
          <p:cNvSpPr txBox="1"/>
          <p:nvPr/>
        </p:nvSpPr>
        <p:spPr>
          <a:xfrm>
            <a:off x="275535" y="5865365"/>
            <a:ext cx="6097772" cy="923330"/>
          </a:xfrm>
          <a:prstGeom prst="rect">
            <a:avLst/>
          </a:prstGeom>
          <a:noFill/>
        </p:spPr>
        <p:txBody>
          <a:bodyPr wrap="square" rtlCol="0">
            <a:spAutoFit/>
          </a:bodyPr>
          <a:lstStyle/>
          <a:p>
            <a:pPr algn="ctr"/>
            <a:r>
              <a:rPr lang="en-US" b="1" i="1" dirty="0"/>
              <a:t>High frequency categories (important to many people)</a:t>
            </a:r>
          </a:p>
          <a:p>
            <a:pPr algn="ctr"/>
            <a:r>
              <a:rPr lang="en-US" dirty="0"/>
              <a:t>gas station, grocery store, community center, convenience store, library, school, &amp; place of worship</a:t>
            </a:r>
          </a:p>
        </p:txBody>
      </p:sp>
      <p:sp>
        <p:nvSpPr>
          <p:cNvPr id="16" name="TextBox 15">
            <a:extLst>
              <a:ext uri="{FF2B5EF4-FFF2-40B4-BE49-F238E27FC236}">
                <a16:creationId xmlns:a16="http://schemas.microsoft.com/office/drawing/2014/main" id="{C510337A-FEB6-9A36-60A5-9418CB9250EC}"/>
              </a:ext>
            </a:extLst>
          </p:cNvPr>
          <p:cNvSpPr txBox="1"/>
          <p:nvPr/>
        </p:nvSpPr>
        <p:spPr>
          <a:xfrm>
            <a:off x="5961546" y="5865365"/>
            <a:ext cx="6097772" cy="646331"/>
          </a:xfrm>
          <a:prstGeom prst="rect">
            <a:avLst/>
          </a:prstGeom>
          <a:noFill/>
        </p:spPr>
        <p:txBody>
          <a:bodyPr wrap="square">
            <a:spAutoFit/>
          </a:bodyPr>
          <a:lstStyle/>
          <a:p>
            <a:pPr algn="ctr"/>
            <a:r>
              <a:rPr lang="en-US" b="1" i="1" dirty="0"/>
              <a:t>Low</a:t>
            </a:r>
            <a:r>
              <a:rPr lang="en-US" sz="1800" b="1" i="1" dirty="0"/>
              <a:t> frequency categories (highly impactful)</a:t>
            </a:r>
          </a:p>
          <a:p>
            <a:pPr algn="ctr"/>
            <a:r>
              <a:rPr lang="en-US" dirty="0"/>
              <a:t>dialysis center, doctor, food bank, pharmacy</a:t>
            </a:r>
            <a:endParaRPr lang="en-US" sz="1800" dirty="0"/>
          </a:p>
        </p:txBody>
      </p:sp>
      <p:sp>
        <p:nvSpPr>
          <p:cNvPr id="3" name="TextBox 2">
            <a:extLst>
              <a:ext uri="{FF2B5EF4-FFF2-40B4-BE49-F238E27FC236}">
                <a16:creationId xmlns:a16="http://schemas.microsoft.com/office/drawing/2014/main" id="{E2CAA2C8-6A05-6805-3E2F-8652B87625CC}"/>
              </a:ext>
            </a:extLst>
          </p:cNvPr>
          <p:cNvSpPr txBox="1"/>
          <p:nvPr/>
        </p:nvSpPr>
        <p:spPr>
          <a:xfrm>
            <a:off x="2517569" y="649580"/>
            <a:ext cx="7337843" cy="369332"/>
          </a:xfrm>
          <a:prstGeom prst="rect">
            <a:avLst/>
          </a:prstGeom>
          <a:noFill/>
        </p:spPr>
        <p:txBody>
          <a:bodyPr wrap="none" rtlCol="0">
            <a:spAutoFit/>
          </a:bodyPr>
          <a:lstStyle/>
          <a:p>
            <a:r>
              <a:rPr lang="en-US" dirty="0"/>
              <a:t>**Note that participants could select more than one specific location***</a:t>
            </a:r>
          </a:p>
        </p:txBody>
      </p:sp>
    </p:spTree>
    <p:extLst>
      <p:ext uri="{BB962C8B-B14F-4D97-AF65-F5344CB8AC3E}">
        <p14:creationId xmlns:p14="http://schemas.microsoft.com/office/powerpoint/2010/main" val="4178822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95C5-A647-4295-A37F-D7DF695E61D9}"/>
              </a:ext>
            </a:extLst>
          </p:cNvPr>
          <p:cNvSpPr>
            <a:spLocks noGrp="1"/>
          </p:cNvSpPr>
          <p:nvPr>
            <p:ph type="title"/>
          </p:nvPr>
        </p:nvSpPr>
        <p:spPr>
          <a:xfrm>
            <a:off x="2206885" y="35206"/>
            <a:ext cx="7589388" cy="1325563"/>
          </a:xfrm>
        </p:spPr>
        <p:txBody>
          <a:bodyPr>
            <a:normAutofit/>
          </a:bodyPr>
          <a:lstStyle/>
          <a:p>
            <a:r>
              <a:rPr lang="en-US" dirty="0"/>
              <a:t>Vulnerability to Power Outages- </a:t>
            </a:r>
            <a:r>
              <a:rPr lang="en-US" i="1" dirty="0"/>
              <a:t>based upon service dependency</a:t>
            </a:r>
          </a:p>
        </p:txBody>
      </p:sp>
      <p:pic>
        <p:nvPicPr>
          <p:cNvPr id="7" name="Picture 6">
            <a:extLst>
              <a:ext uri="{FF2B5EF4-FFF2-40B4-BE49-F238E27FC236}">
                <a16:creationId xmlns:a16="http://schemas.microsoft.com/office/drawing/2014/main" id="{41F6A6D5-BB42-E9F3-6910-20A0EB2F6405}"/>
              </a:ext>
            </a:extLst>
          </p:cNvPr>
          <p:cNvPicPr>
            <a:picLocks noChangeAspect="1"/>
          </p:cNvPicPr>
          <p:nvPr/>
        </p:nvPicPr>
        <p:blipFill>
          <a:blip r:embed="rId3"/>
          <a:stretch>
            <a:fillRect/>
          </a:stretch>
        </p:blipFill>
        <p:spPr>
          <a:xfrm>
            <a:off x="4520713" y="2068655"/>
            <a:ext cx="7545799" cy="4510275"/>
          </a:xfrm>
          <a:prstGeom prst="rect">
            <a:avLst/>
          </a:prstGeom>
        </p:spPr>
      </p:pic>
      <p:sp>
        <p:nvSpPr>
          <p:cNvPr id="9" name="TextBox 8">
            <a:extLst>
              <a:ext uri="{FF2B5EF4-FFF2-40B4-BE49-F238E27FC236}">
                <a16:creationId xmlns:a16="http://schemas.microsoft.com/office/drawing/2014/main" id="{F4F6DBF2-AF09-E855-F3F6-934F63B6557F}"/>
              </a:ext>
            </a:extLst>
          </p:cNvPr>
          <p:cNvSpPr txBox="1"/>
          <p:nvPr/>
        </p:nvSpPr>
        <p:spPr>
          <a:xfrm>
            <a:off x="184744" y="1360769"/>
            <a:ext cx="4459542" cy="6555641"/>
          </a:xfrm>
          <a:prstGeom prst="rect">
            <a:avLst/>
          </a:prstGeom>
          <a:noFill/>
        </p:spPr>
        <p:txBody>
          <a:bodyPr wrap="square">
            <a:spAutoFit/>
          </a:bodyPr>
          <a:lstStyle/>
          <a:p>
            <a:r>
              <a:rPr lang="en-US" sz="2100" dirty="0">
                <a:effectLst/>
                <a:latin typeface="Times New Roman" panose="02020603050405020304" pitchFamily="18" charset="0"/>
                <a:ea typeface="Times" panose="02020603050405020304" pitchFamily="18" charset="0"/>
              </a:rPr>
              <a:t>*HISDP = High-Impact Service Dependent Population (n=36)</a:t>
            </a:r>
          </a:p>
          <a:p>
            <a:endParaRPr lang="en-US" sz="2100" dirty="0">
              <a:latin typeface="Times New Roman" panose="02020603050405020304" pitchFamily="18" charset="0"/>
              <a:ea typeface="Times" panose="02020603050405020304" pitchFamily="18" charset="0"/>
            </a:endParaRPr>
          </a:p>
          <a:p>
            <a:r>
              <a:rPr lang="en-US" sz="2100" dirty="0">
                <a:latin typeface="Times New Roman" panose="02020603050405020304" pitchFamily="18" charset="0"/>
                <a:ea typeface="Times" panose="02020603050405020304" pitchFamily="18" charset="0"/>
              </a:rPr>
              <a:t>When compared with Non-HISDP:</a:t>
            </a:r>
          </a:p>
          <a:p>
            <a:endParaRPr lang="en-US" sz="2100" dirty="0">
              <a:latin typeface="Times New Roman" panose="02020603050405020304" pitchFamily="18" charset="0"/>
              <a:ea typeface="Times" panose="02020603050405020304" pitchFamily="18" charset="0"/>
            </a:endParaRPr>
          </a:p>
          <a:p>
            <a:pPr marL="285750" indent="-285750">
              <a:buFont typeface="Arial" panose="020B0604020202020204" pitchFamily="34" charset="0"/>
              <a:buChar char="•"/>
            </a:pPr>
            <a:r>
              <a:rPr lang="en-US" sz="2100" dirty="0">
                <a:solidFill>
                  <a:srgbClr val="000000"/>
                </a:solidFill>
                <a:effectLst/>
                <a:latin typeface="Times New Roman" panose="02020603050405020304" pitchFamily="18" charset="0"/>
                <a:ea typeface="Times" panose="02020603050405020304" pitchFamily="18" charset="0"/>
              </a:rPr>
              <a:t>HISDP households are more likely to be larger and have children under the age of 5.</a:t>
            </a:r>
          </a:p>
          <a:p>
            <a:endParaRPr lang="en-US" sz="2100" dirty="0">
              <a:solidFill>
                <a:srgbClr val="000000"/>
              </a:solidFill>
              <a:latin typeface="Times New Roman" panose="02020603050405020304" pitchFamily="18" charset="0"/>
              <a:ea typeface="Times" panose="02020603050405020304" pitchFamily="18" charset="0"/>
            </a:endParaRPr>
          </a:p>
          <a:p>
            <a:pPr marL="285750" indent="-285750">
              <a:buFont typeface="Arial" panose="020B0604020202020204" pitchFamily="34" charset="0"/>
              <a:buChar char="•"/>
            </a:pPr>
            <a:r>
              <a:rPr lang="en-US" sz="2100" dirty="0">
                <a:solidFill>
                  <a:srgbClr val="000000"/>
                </a:solidFill>
                <a:effectLst/>
                <a:latin typeface="Times New Roman" panose="02020603050405020304" pitchFamily="18" charset="0"/>
                <a:ea typeface="Times" panose="02020603050405020304" pitchFamily="18" charset="0"/>
              </a:rPr>
              <a:t>Households that frequently visit food banks are more likely to be low income, renters, reliant on public transportation, and non-white.</a:t>
            </a:r>
          </a:p>
          <a:p>
            <a:endParaRPr lang="en-US" sz="2100" dirty="0">
              <a:solidFill>
                <a:srgbClr val="000000"/>
              </a:solidFill>
              <a:latin typeface="Times New Roman" panose="02020603050405020304" pitchFamily="18" charset="0"/>
              <a:ea typeface="Times" panose="02020603050405020304" pitchFamily="18" charset="0"/>
            </a:endParaRPr>
          </a:p>
          <a:p>
            <a:pPr marL="285750" indent="-285750">
              <a:buFont typeface="Arial" panose="020B0604020202020204" pitchFamily="34" charset="0"/>
              <a:buChar char="•"/>
            </a:pPr>
            <a:r>
              <a:rPr lang="en-US" sz="2100" dirty="0">
                <a:solidFill>
                  <a:srgbClr val="000000"/>
                </a:solidFill>
                <a:effectLst/>
                <a:latin typeface="Times New Roman" panose="02020603050405020304" pitchFamily="18" charset="0"/>
                <a:ea typeface="Times" panose="02020603050405020304" pitchFamily="18" charset="0"/>
              </a:rPr>
              <a:t>All households that frequently visit dialysis centers have a member who identifies as non-white. </a:t>
            </a:r>
          </a:p>
          <a:p>
            <a:endParaRPr lang="en-US" sz="2100" dirty="0">
              <a:effectLst/>
              <a:latin typeface="Times New Roman" panose="02020603050405020304" pitchFamily="18" charset="0"/>
              <a:ea typeface="Times" panose="02020603050405020304" pitchFamily="18" charset="0"/>
            </a:endParaRPr>
          </a:p>
          <a:p>
            <a:endParaRPr lang="en-US" sz="2100" dirty="0">
              <a:latin typeface="Times New Roman" panose="02020603050405020304" pitchFamily="18" charset="0"/>
            </a:endParaRPr>
          </a:p>
          <a:p>
            <a:endParaRPr lang="en-US" sz="2100" dirty="0"/>
          </a:p>
        </p:txBody>
      </p:sp>
      <p:sp>
        <p:nvSpPr>
          <p:cNvPr id="4" name="TextBox 3">
            <a:extLst>
              <a:ext uri="{FF2B5EF4-FFF2-40B4-BE49-F238E27FC236}">
                <a16:creationId xmlns:a16="http://schemas.microsoft.com/office/drawing/2014/main" id="{1E332D6A-6790-ED43-0A24-EA6E552A07B6}"/>
              </a:ext>
            </a:extLst>
          </p:cNvPr>
          <p:cNvSpPr txBox="1"/>
          <p:nvPr/>
        </p:nvSpPr>
        <p:spPr>
          <a:xfrm>
            <a:off x="5532228" y="1360769"/>
            <a:ext cx="6097604" cy="707886"/>
          </a:xfrm>
          <a:prstGeom prst="rect">
            <a:avLst/>
          </a:prstGeom>
          <a:noFill/>
        </p:spPr>
        <p:txBody>
          <a:bodyPr wrap="square">
            <a:spAutoFit/>
          </a:bodyPr>
          <a:lstStyle/>
          <a:p>
            <a:pPr algn="ctr"/>
            <a:r>
              <a:rPr lang="en-US" sz="2000" dirty="0">
                <a:effectLst/>
                <a:latin typeface="Times New Roman" panose="02020603050405020304" pitchFamily="18" charset="0"/>
                <a:ea typeface="Times" panose="02020603050405020304" pitchFamily="18" charset="0"/>
              </a:rPr>
              <a:t>Aggregated frequency of visits to high impact and all other locations by HISDP and Non-HISDP respondents. </a:t>
            </a:r>
          </a:p>
        </p:txBody>
      </p:sp>
    </p:spTree>
    <p:extLst>
      <p:ext uri="{BB962C8B-B14F-4D97-AF65-F5344CB8AC3E}">
        <p14:creationId xmlns:p14="http://schemas.microsoft.com/office/powerpoint/2010/main" val="3922315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37AB-0D4B-F7FF-EF9B-4BD04ABD395B}"/>
              </a:ext>
            </a:extLst>
          </p:cNvPr>
          <p:cNvSpPr>
            <a:spLocks noGrp="1"/>
          </p:cNvSpPr>
          <p:nvPr>
            <p:ph type="title"/>
          </p:nvPr>
        </p:nvSpPr>
        <p:spPr>
          <a:xfrm>
            <a:off x="0" y="0"/>
            <a:ext cx="10515600" cy="1325563"/>
          </a:xfrm>
        </p:spPr>
        <p:txBody>
          <a:bodyPr/>
          <a:lstStyle/>
          <a:p>
            <a:r>
              <a:rPr lang="en-US" dirty="0"/>
              <a:t>How important is proximity? It depends….</a:t>
            </a:r>
          </a:p>
        </p:txBody>
      </p:sp>
      <p:graphicFrame>
        <p:nvGraphicFramePr>
          <p:cNvPr id="4" name="Content Placeholder 3">
            <a:extLst>
              <a:ext uri="{FF2B5EF4-FFF2-40B4-BE49-F238E27FC236}">
                <a16:creationId xmlns:a16="http://schemas.microsoft.com/office/drawing/2014/main" id="{4C2A9287-B35F-4465-1ED7-FFC06190B630}"/>
              </a:ext>
            </a:extLst>
          </p:cNvPr>
          <p:cNvGraphicFramePr>
            <a:graphicFrameLocks noGrp="1"/>
          </p:cNvGraphicFramePr>
          <p:nvPr>
            <p:ph idx="4294967295"/>
            <p:extLst>
              <p:ext uri="{D42A27DB-BD31-4B8C-83A1-F6EECF244321}">
                <p14:modId xmlns:p14="http://schemas.microsoft.com/office/powerpoint/2010/main" val="1108187176"/>
              </p:ext>
            </p:extLst>
          </p:nvPr>
        </p:nvGraphicFramePr>
        <p:xfrm>
          <a:off x="265176" y="1325563"/>
          <a:ext cx="4653333" cy="3162763"/>
        </p:xfrm>
        <a:graphic>
          <a:graphicData uri="http://schemas.openxmlformats.org/drawingml/2006/table">
            <a:tbl>
              <a:tblPr firstRow="1" bandRow="1">
                <a:tableStyleId>{5C22544A-7EE6-4342-B048-85BDC9FD1C3A}</a:tableStyleId>
              </a:tblPr>
              <a:tblGrid>
                <a:gridCol w="1624399">
                  <a:extLst>
                    <a:ext uri="{9D8B030D-6E8A-4147-A177-3AD203B41FA5}">
                      <a16:colId xmlns:a16="http://schemas.microsoft.com/office/drawing/2014/main" val="63610501"/>
                    </a:ext>
                  </a:extLst>
                </a:gridCol>
                <a:gridCol w="3028934">
                  <a:extLst>
                    <a:ext uri="{9D8B030D-6E8A-4147-A177-3AD203B41FA5}">
                      <a16:colId xmlns:a16="http://schemas.microsoft.com/office/drawing/2014/main" val="3249796997"/>
                    </a:ext>
                  </a:extLst>
                </a:gridCol>
              </a:tblGrid>
              <a:tr h="365905">
                <a:tc>
                  <a:txBody>
                    <a:bodyPr/>
                    <a:lstStyle/>
                    <a:p>
                      <a:pPr marL="0" marR="0">
                        <a:spcAft>
                          <a:spcPts val="1200"/>
                        </a:spcAft>
                        <a:buNone/>
                      </a:pPr>
                      <a:r>
                        <a:rPr lang="en-US" sz="1800">
                          <a:effectLst/>
                        </a:rPr>
                        <a:t>Location Type</a:t>
                      </a:r>
                      <a:endParaRPr lang="en-US" sz="2800">
                        <a:solidFill>
                          <a:srgbClr val="000000"/>
                        </a:solidFill>
                        <a:effectLst/>
                        <a:latin typeface="Times New Roman" panose="02020603050405020304" pitchFamily="18" charset="0"/>
                        <a:ea typeface="Times" panose="02020603050405020304" pitchFamily="18" charset="0"/>
                      </a:endParaRPr>
                    </a:p>
                  </a:txBody>
                  <a:tcPr marL="68580" marR="68580" marT="0" marB="0"/>
                </a:tc>
                <a:tc>
                  <a:txBody>
                    <a:bodyPr/>
                    <a:lstStyle/>
                    <a:p>
                      <a:pPr marL="0" marR="0">
                        <a:spcAft>
                          <a:spcPts val="1200"/>
                        </a:spcAft>
                        <a:buNone/>
                      </a:pPr>
                      <a:r>
                        <a:rPr lang="en-US" sz="1800" dirty="0">
                          <a:effectLst/>
                        </a:rPr>
                        <a:t>% Selecting Closest Facility by Travel Time</a:t>
                      </a:r>
                      <a:endParaRPr lang="en-US" sz="2800" dirty="0">
                        <a:solidFill>
                          <a:srgbClr val="000000"/>
                        </a:solidFill>
                        <a:effectLst/>
                        <a:latin typeface="Times New Roman" panose="02020603050405020304" pitchFamily="18" charset="0"/>
                        <a:ea typeface="Times" panose="02020603050405020304" pitchFamily="18" charset="0"/>
                      </a:endParaRPr>
                    </a:p>
                  </a:txBody>
                  <a:tcPr marL="68580" marR="68580" marT="0" marB="0"/>
                </a:tc>
                <a:extLst>
                  <a:ext uri="{0D108BD9-81ED-4DB2-BD59-A6C34878D82A}">
                    <a16:rowId xmlns:a16="http://schemas.microsoft.com/office/drawing/2014/main" val="95943768"/>
                  </a:ext>
                </a:extLst>
              </a:tr>
              <a:tr h="426707">
                <a:tc>
                  <a:txBody>
                    <a:bodyPr/>
                    <a:lstStyle/>
                    <a:p>
                      <a:pPr marL="0" marR="0">
                        <a:spcAft>
                          <a:spcPts val="1200"/>
                        </a:spcAft>
                        <a:buNone/>
                      </a:pPr>
                      <a:r>
                        <a:rPr lang="en-US" sz="1400" b="1" dirty="0">
                          <a:effectLst/>
                        </a:rPr>
                        <a:t>Library</a:t>
                      </a:r>
                      <a:endParaRPr lang="en-US" sz="2000" b="1" dirty="0">
                        <a:solidFill>
                          <a:srgbClr val="000000"/>
                        </a:solidFill>
                        <a:effectLst/>
                        <a:latin typeface="Times New Roman" panose="02020603050405020304" pitchFamily="18" charset="0"/>
                        <a:ea typeface="Times" panose="02020603050405020304" pitchFamily="18" charset="0"/>
                      </a:endParaRPr>
                    </a:p>
                  </a:txBody>
                  <a:tcPr marL="68580" marR="68580" marT="0" marB="0"/>
                </a:tc>
                <a:tc>
                  <a:txBody>
                    <a:bodyPr/>
                    <a:lstStyle/>
                    <a:p>
                      <a:pPr marL="0" marR="0">
                        <a:spcAft>
                          <a:spcPts val="1200"/>
                        </a:spcAft>
                        <a:buNone/>
                      </a:pPr>
                      <a:r>
                        <a:rPr lang="en-US" sz="1400" b="1" dirty="0">
                          <a:effectLst/>
                        </a:rPr>
                        <a:t>78%</a:t>
                      </a:r>
                      <a:endParaRPr lang="en-US" sz="2000" b="1" dirty="0">
                        <a:solidFill>
                          <a:srgbClr val="000000"/>
                        </a:solidFill>
                        <a:effectLst/>
                        <a:latin typeface="Times New Roman" panose="02020603050405020304" pitchFamily="18" charset="0"/>
                        <a:ea typeface="Times" panose="02020603050405020304" pitchFamily="18" charset="0"/>
                      </a:endParaRPr>
                    </a:p>
                  </a:txBody>
                  <a:tcPr marL="68580" marR="68580" marT="0" marB="0"/>
                </a:tc>
                <a:extLst>
                  <a:ext uri="{0D108BD9-81ED-4DB2-BD59-A6C34878D82A}">
                    <a16:rowId xmlns:a16="http://schemas.microsoft.com/office/drawing/2014/main" val="2219075429"/>
                  </a:ext>
                </a:extLst>
              </a:tr>
              <a:tr h="512267">
                <a:tc>
                  <a:txBody>
                    <a:bodyPr/>
                    <a:lstStyle/>
                    <a:p>
                      <a:pPr marL="0" marR="0">
                        <a:spcAft>
                          <a:spcPts val="1200"/>
                        </a:spcAft>
                        <a:buNone/>
                      </a:pPr>
                      <a:r>
                        <a:rPr lang="en-US" sz="1400" b="1">
                          <a:effectLst/>
                        </a:rPr>
                        <a:t>Community Center</a:t>
                      </a:r>
                      <a:endParaRPr lang="en-US" sz="2000" b="1">
                        <a:solidFill>
                          <a:srgbClr val="000000"/>
                        </a:solidFill>
                        <a:effectLst/>
                        <a:latin typeface="Times New Roman" panose="02020603050405020304" pitchFamily="18" charset="0"/>
                        <a:ea typeface="Times" panose="02020603050405020304" pitchFamily="18" charset="0"/>
                      </a:endParaRPr>
                    </a:p>
                  </a:txBody>
                  <a:tcPr marL="68580" marR="68580" marT="0" marB="0"/>
                </a:tc>
                <a:tc>
                  <a:txBody>
                    <a:bodyPr/>
                    <a:lstStyle/>
                    <a:p>
                      <a:pPr marL="0" marR="0">
                        <a:spcAft>
                          <a:spcPts val="1200"/>
                        </a:spcAft>
                        <a:buNone/>
                      </a:pPr>
                      <a:r>
                        <a:rPr lang="en-US" sz="1400" b="1" dirty="0">
                          <a:effectLst/>
                        </a:rPr>
                        <a:t>73%</a:t>
                      </a:r>
                      <a:endParaRPr lang="en-US" sz="2000" b="1" dirty="0">
                        <a:solidFill>
                          <a:srgbClr val="000000"/>
                        </a:solidFill>
                        <a:effectLst/>
                        <a:latin typeface="Times New Roman" panose="02020603050405020304" pitchFamily="18" charset="0"/>
                        <a:ea typeface="Times" panose="02020603050405020304" pitchFamily="18" charset="0"/>
                      </a:endParaRPr>
                    </a:p>
                  </a:txBody>
                  <a:tcPr marL="68580" marR="68580" marT="0" marB="0"/>
                </a:tc>
                <a:extLst>
                  <a:ext uri="{0D108BD9-81ED-4DB2-BD59-A6C34878D82A}">
                    <a16:rowId xmlns:a16="http://schemas.microsoft.com/office/drawing/2014/main" val="969803273"/>
                  </a:ext>
                </a:extLst>
              </a:tr>
              <a:tr h="345955">
                <a:tc>
                  <a:txBody>
                    <a:bodyPr/>
                    <a:lstStyle/>
                    <a:p>
                      <a:pPr marL="0" marR="0">
                        <a:spcAft>
                          <a:spcPts val="1200"/>
                        </a:spcAft>
                        <a:buNone/>
                      </a:pPr>
                      <a:r>
                        <a:rPr lang="en-US" sz="1400" b="1">
                          <a:effectLst/>
                        </a:rPr>
                        <a:t>Food bank</a:t>
                      </a:r>
                      <a:endParaRPr lang="en-US" sz="2000" b="1">
                        <a:solidFill>
                          <a:srgbClr val="000000"/>
                        </a:solidFill>
                        <a:effectLst/>
                        <a:latin typeface="Times New Roman" panose="02020603050405020304" pitchFamily="18" charset="0"/>
                        <a:ea typeface="Times" panose="02020603050405020304" pitchFamily="18" charset="0"/>
                      </a:endParaRPr>
                    </a:p>
                  </a:txBody>
                  <a:tcPr marL="68580" marR="68580" marT="0" marB="0"/>
                </a:tc>
                <a:tc>
                  <a:txBody>
                    <a:bodyPr/>
                    <a:lstStyle/>
                    <a:p>
                      <a:pPr marL="0" marR="0">
                        <a:spcAft>
                          <a:spcPts val="1200"/>
                        </a:spcAft>
                        <a:buNone/>
                      </a:pPr>
                      <a:r>
                        <a:rPr lang="en-US" sz="1400" b="1" dirty="0">
                          <a:effectLst/>
                        </a:rPr>
                        <a:t>48%</a:t>
                      </a:r>
                      <a:endParaRPr lang="en-US" sz="2000" b="1" dirty="0">
                        <a:solidFill>
                          <a:srgbClr val="000000"/>
                        </a:solidFill>
                        <a:effectLst/>
                        <a:latin typeface="Times New Roman" panose="02020603050405020304" pitchFamily="18" charset="0"/>
                        <a:ea typeface="Times" panose="02020603050405020304" pitchFamily="18" charset="0"/>
                      </a:endParaRPr>
                    </a:p>
                  </a:txBody>
                  <a:tcPr marL="68580" marR="68580" marT="0" marB="0"/>
                </a:tc>
                <a:extLst>
                  <a:ext uri="{0D108BD9-81ED-4DB2-BD59-A6C34878D82A}">
                    <a16:rowId xmlns:a16="http://schemas.microsoft.com/office/drawing/2014/main" val="411982413"/>
                  </a:ext>
                </a:extLst>
              </a:tr>
              <a:tr h="304659">
                <a:tc>
                  <a:txBody>
                    <a:bodyPr/>
                    <a:lstStyle/>
                    <a:p>
                      <a:pPr marL="0" marR="0">
                        <a:spcAft>
                          <a:spcPts val="1200"/>
                        </a:spcAft>
                        <a:buNone/>
                      </a:pPr>
                      <a:r>
                        <a:rPr lang="en-US" sz="1400" b="1">
                          <a:effectLst/>
                        </a:rPr>
                        <a:t>Grocery Store</a:t>
                      </a:r>
                      <a:endParaRPr lang="en-US" sz="2000" b="1">
                        <a:solidFill>
                          <a:srgbClr val="000000"/>
                        </a:solidFill>
                        <a:effectLst/>
                        <a:latin typeface="Times New Roman" panose="02020603050405020304" pitchFamily="18" charset="0"/>
                        <a:ea typeface="Times" panose="02020603050405020304" pitchFamily="18" charset="0"/>
                      </a:endParaRPr>
                    </a:p>
                  </a:txBody>
                  <a:tcPr marL="68580" marR="68580" marT="0" marB="0"/>
                </a:tc>
                <a:tc>
                  <a:txBody>
                    <a:bodyPr/>
                    <a:lstStyle/>
                    <a:p>
                      <a:pPr marL="0" marR="0">
                        <a:spcAft>
                          <a:spcPts val="1200"/>
                        </a:spcAft>
                        <a:buNone/>
                      </a:pPr>
                      <a:r>
                        <a:rPr lang="en-US" sz="1400" b="1" dirty="0">
                          <a:effectLst/>
                        </a:rPr>
                        <a:t>45%</a:t>
                      </a:r>
                      <a:endParaRPr lang="en-US" sz="2000" b="1" dirty="0">
                        <a:solidFill>
                          <a:srgbClr val="000000"/>
                        </a:solidFill>
                        <a:effectLst/>
                        <a:latin typeface="Times New Roman" panose="02020603050405020304" pitchFamily="18" charset="0"/>
                        <a:ea typeface="Times" panose="02020603050405020304" pitchFamily="18" charset="0"/>
                      </a:endParaRPr>
                    </a:p>
                  </a:txBody>
                  <a:tcPr marL="68580" marR="68580" marT="0" marB="0"/>
                </a:tc>
                <a:extLst>
                  <a:ext uri="{0D108BD9-81ED-4DB2-BD59-A6C34878D82A}">
                    <a16:rowId xmlns:a16="http://schemas.microsoft.com/office/drawing/2014/main" val="276742348"/>
                  </a:ext>
                </a:extLst>
              </a:tr>
              <a:tr h="512267">
                <a:tc>
                  <a:txBody>
                    <a:bodyPr/>
                    <a:lstStyle/>
                    <a:p>
                      <a:pPr marL="0" marR="0">
                        <a:spcAft>
                          <a:spcPts val="1200"/>
                        </a:spcAft>
                        <a:buNone/>
                      </a:pPr>
                      <a:r>
                        <a:rPr lang="en-US" sz="1400" b="1">
                          <a:effectLst/>
                        </a:rPr>
                        <a:t>Dialysis Center</a:t>
                      </a:r>
                      <a:endParaRPr lang="en-US" sz="2000" b="1">
                        <a:solidFill>
                          <a:srgbClr val="000000"/>
                        </a:solidFill>
                        <a:effectLst/>
                        <a:latin typeface="Times New Roman" panose="02020603050405020304" pitchFamily="18" charset="0"/>
                        <a:ea typeface="Times" panose="02020603050405020304" pitchFamily="18" charset="0"/>
                      </a:endParaRPr>
                    </a:p>
                  </a:txBody>
                  <a:tcPr marL="68580" marR="68580" marT="0" marB="0"/>
                </a:tc>
                <a:tc>
                  <a:txBody>
                    <a:bodyPr/>
                    <a:lstStyle/>
                    <a:p>
                      <a:pPr marL="0" marR="0">
                        <a:spcAft>
                          <a:spcPts val="1200"/>
                        </a:spcAft>
                        <a:buNone/>
                      </a:pPr>
                      <a:r>
                        <a:rPr lang="en-US" sz="1400" b="1" dirty="0">
                          <a:effectLst/>
                        </a:rPr>
                        <a:t>33%</a:t>
                      </a:r>
                      <a:endParaRPr lang="en-US" sz="2000" b="1" dirty="0">
                        <a:solidFill>
                          <a:srgbClr val="000000"/>
                        </a:solidFill>
                        <a:effectLst/>
                        <a:latin typeface="Times New Roman" panose="02020603050405020304" pitchFamily="18" charset="0"/>
                        <a:ea typeface="Times" panose="02020603050405020304" pitchFamily="18" charset="0"/>
                      </a:endParaRPr>
                    </a:p>
                  </a:txBody>
                  <a:tcPr marL="68580" marR="68580" marT="0" marB="0"/>
                </a:tc>
                <a:extLst>
                  <a:ext uri="{0D108BD9-81ED-4DB2-BD59-A6C34878D82A}">
                    <a16:rowId xmlns:a16="http://schemas.microsoft.com/office/drawing/2014/main" val="3474844299"/>
                  </a:ext>
                </a:extLst>
              </a:tr>
              <a:tr h="256134">
                <a:tc>
                  <a:txBody>
                    <a:bodyPr/>
                    <a:lstStyle/>
                    <a:p>
                      <a:pPr marL="0" marR="0">
                        <a:spcAft>
                          <a:spcPts val="1200"/>
                        </a:spcAft>
                        <a:buNone/>
                      </a:pPr>
                      <a:r>
                        <a:rPr lang="en-US" sz="1400" b="1">
                          <a:effectLst/>
                        </a:rPr>
                        <a:t>Public School</a:t>
                      </a:r>
                      <a:endParaRPr lang="en-US" sz="2000" b="1">
                        <a:solidFill>
                          <a:srgbClr val="000000"/>
                        </a:solidFill>
                        <a:effectLst/>
                        <a:latin typeface="Times New Roman" panose="02020603050405020304" pitchFamily="18" charset="0"/>
                        <a:ea typeface="Times" panose="02020603050405020304" pitchFamily="18" charset="0"/>
                      </a:endParaRPr>
                    </a:p>
                  </a:txBody>
                  <a:tcPr marL="68580" marR="68580" marT="0" marB="0"/>
                </a:tc>
                <a:tc>
                  <a:txBody>
                    <a:bodyPr/>
                    <a:lstStyle/>
                    <a:p>
                      <a:pPr marL="0" marR="0">
                        <a:spcAft>
                          <a:spcPts val="1200"/>
                        </a:spcAft>
                        <a:buNone/>
                      </a:pPr>
                      <a:r>
                        <a:rPr lang="en-US" sz="1400" b="1" dirty="0">
                          <a:effectLst/>
                        </a:rPr>
                        <a:t>29%</a:t>
                      </a:r>
                      <a:endParaRPr lang="en-US" sz="2000" b="1" dirty="0">
                        <a:solidFill>
                          <a:srgbClr val="000000"/>
                        </a:solidFill>
                        <a:effectLst/>
                        <a:latin typeface="Times New Roman" panose="02020603050405020304" pitchFamily="18" charset="0"/>
                        <a:ea typeface="Times" panose="02020603050405020304" pitchFamily="18" charset="0"/>
                      </a:endParaRPr>
                    </a:p>
                  </a:txBody>
                  <a:tcPr marL="68580" marR="68580" marT="0" marB="0"/>
                </a:tc>
                <a:extLst>
                  <a:ext uri="{0D108BD9-81ED-4DB2-BD59-A6C34878D82A}">
                    <a16:rowId xmlns:a16="http://schemas.microsoft.com/office/drawing/2014/main" val="3350861345"/>
                  </a:ext>
                </a:extLst>
              </a:tr>
              <a:tr h="256134">
                <a:tc>
                  <a:txBody>
                    <a:bodyPr/>
                    <a:lstStyle/>
                    <a:p>
                      <a:pPr marL="0" marR="0">
                        <a:spcAft>
                          <a:spcPts val="1200"/>
                        </a:spcAft>
                        <a:buNone/>
                      </a:pPr>
                      <a:r>
                        <a:rPr lang="en-US" sz="1400" b="1">
                          <a:effectLst/>
                        </a:rPr>
                        <a:t>Pharmacy</a:t>
                      </a:r>
                      <a:endParaRPr lang="en-US" sz="2000" b="1">
                        <a:solidFill>
                          <a:srgbClr val="000000"/>
                        </a:solidFill>
                        <a:effectLst/>
                        <a:latin typeface="Times New Roman" panose="02020603050405020304" pitchFamily="18" charset="0"/>
                        <a:ea typeface="Times" panose="02020603050405020304" pitchFamily="18" charset="0"/>
                      </a:endParaRPr>
                    </a:p>
                  </a:txBody>
                  <a:tcPr marL="68580" marR="68580" marT="0" marB="0"/>
                </a:tc>
                <a:tc>
                  <a:txBody>
                    <a:bodyPr/>
                    <a:lstStyle/>
                    <a:p>
                      <a:pPr marL="0" marR="0">
                        <a:spcAft>
                          <a:spcPts val="1200"/>
                        </a:spcAft>
                        <a:buNone/>
                      </a:pPr>
                      <a:r>
                        <a:rPr lang="en-US" sz="1400" b="1" dirty="0">
                          <a:effectLst/>
                        </a:rPr>
                        <a:t>17%</a:t>
                      </a:r>
                      <a:endParaRPr lang="en-US" sz="2000" b="1" dirty="0">
                        <a:solidFill>
                          <a:srgbClr val="000000"/>
                        </a:solidFill>
                        <a:effectLst/>
                        <a:latin typeface="Times New Roman" panose="02020603050405020304" pitchFamily="18" charset="0"/>
                        <a:ea typeface="Times" panose="02020603050405020304" pitchFamily="18" charset="0"/>
                      </a:endParaRPr>
                    </a:p>
                  </a:txBody>
                  <a:tcPr marL="68580" marR="68580" marT="0" marB="0"/>
                </a:tc>
                <a:extLst>
                  <a:ext uri="{0D108BD9-81ED-4DB2-BD59-A6C34878D82A}">
                    <a16:rowId xmlns:a16="http://schemas.microsoft.com/office/drawing/2014/main" val="2606840711"/>
                  </a:ext>
                </a:extLst>
              </a:tr>
            </a:tbl>
          </a:graphicData>
        </a:graphic>
      </p:graphicFrame>
      <p:pic>
        <p:nvPicPr>
          <p:cNvPr id="5" name="Picture 4">
            <a:extLst>
              <a:ext uri="{FF2B5EF4-FFF2-40B4-BE49-F238E27FC236}">
                <a16:creationId xmlns:a16="http://schemas.microsoft.com/office/drawing/2014/main" id="{0343B5A7-6BC3-C651-42BF-49AE7E528D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120" y="1053378"/>
            <a:ext cx="6839281" cy="4734773"/>
          </a:xfrm>
          <a:prstGeom prst="rect">
            <a:avLst/>
          </a:prstGeom>
        </p:spPr>
      </p:pic>
      <p:sp>
        <p:nvSpPr>
          <p:cNvPr id="7" name="TextBox 6">
            <a:extLst>
              <a:ext uri="{FF2B5EF4-FFF2-40B4-BE49-F238E27FC236}">
                <a16:creationId xmlns:a16="http://schemas.microsoft.com/office/drawing/2014/main" id="{E9A99BA5-CA14-0DCE-88E9-2D116D8A982B}"/>
              </a:ext>
            </a:extLst>
          </p:cNvPr>
          <p:cNvSpPr txBox="1"/>
          <p:nvPr/>
        </p:nvSpPr>
        <p:spPr>
          <a:xfrm>
            <a:off x="5784302" y="5804622"/>
            <a:ext cx="6233962" cy="584775"/>
          </a:xfrm>
          <a:prstGeom prst="rect">
            <a:avLst/>
          </a:prstGeom>
          <a:noFill/>
        </p:spPr>
        <p:txBody>
          <a:bodyPr wrap="square">
            <a:spAutoFit/>
          </a:bodyPr>
          <a:lstStyle/>
          <a:p>
            <a:pPr marL="0" marR="0" algn="ctr">
              <a:spcBef>
                <a:spcPts val="600"/>
              </a:spcBef>
              <a:spcAft>
                <a:spcPts val="600"/>
              </a:spcAft>
            </a:pPr>
            <a:r>
              <a:rPr lang="en-US" sz="1600" b="1" dirty="0">
                <a:solidFill>
                  <a:srgbClr val="000000"/>
                </a:solidFill>
                <a:effectLst/>
                <a:latin typeface="Arial" panose="020B0604020202020204" pitchFamily="34" charset="0"/>
                <a:ea typeface="Times" panose="02020603050405020304" pitchFamily="18" charset="0"/>
                <a:cs typeface="Times New Roman" panose="02020603050405020304" pitchFamily="18" charset="0"/>
              </a:rPr>
              <a:t>Spatial relationship between respondents and pharmacies (left), and respondents and food banks (right). </a:t>
            </a:r>
            <a:endParaRPr lang="en-US" sz="1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A1A9B5C-5352-48E6-BACE-98187BAE58C3}"/>
              </a:ext>
            </a:extLst>
          </p:cNvPr>
          <p:cNvSpPr txBox="1"/>
          <p:nvPr/>
        </p:nvSpPr>
        <p:spPr>
          <a:xfrm>
            <a:off x="186970" y="4609107"/>
            <a:ext cx="4809744" cy="923330"/>
          </a:xfrm>
          <a:prstGeom prst="rect">
            <a:avLst/>
          </a:prstGeom>
          <a:noFill/>
        </p:spPr>
        <p:txBody>
          <a:bodyPr wrap="square">
            <a:spAutoFit/>
          </a:bodyPr>
          <a:lstStyle/>
          <a:p>
            <a:r>
              <a:rPr lang="en-US" sz="1800" b="1" dirty="0">
                <a:solidFill>
                  <a:srgbClr val="000000"/>
                </a:solidFill>
                <a:effectLst/>
                <a:latin typeface="Arial" panose="020B0604020202020204" pitchFamily="34" charset="0"/>
                <a:ea typeface="Times" panose="02020603050405020304" pitchFamily="18" charset="0"/>
                <a:cs typeface="Times New Roman" panose="02020603050405020304" pitchFamily="18" charset="0"/>
              </a:rPr>
              <a:t>Percent of responses that selected the location closest to them in each category.</a:t>
            </a:r>
            <a:b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468941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4553F-67E7-F796-F21F-B9EEFF61A74F}"/>
              </a:ext>
            </a:extLst>
          </p:cNvPr>
          <p:cNvSpPr>
            <a:spLocks noGrp="1"/>
          </p:cNvSpPr>
          <p:nvPr>
            <p:ph type="title"/>
          </p:nvPr>
        </p:nvSpPr>
        <p:spPr>
          <a:xfrm>
            <a:off x="5717529" y="1154711"/>
            <a:ext cx="6490607" cy="1178555"/>
          </a:xfrm>
        </p:spPr>
        <p:txBody>
          <a:bodyPr anchor="b">
            <a:noAutofit/>
          </a:bodyPr>
          <a:lstStyle/>
          <a:p>
            <a:r>
              <a:rPr lang="en-US" sz="2000" b="1" dirty="0">
                <a:effectLst/>
                <a:latin typeface="Arial" panose="020B0604020202020204" pitchFamily="34" charset="0"/>
                <a:ea typeface="Times" panose="02020603050405020304" pitchFamily="18" charset="0"/>
                <a:cs typeface="Times New Roman" panose="02020603050405020304" pitchFamily="18" charset="0"/>
              </a:rPr>
              <a:t>Responses to the question “Please select all locations where you might consider relocating for the duration of the outage.”</a:t>
            </a:r>
            <a:endParaRPr lang="en-US" sz="2000" dirty="0"/>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AI-generated content may be incorrect.">
            <a:extLst>
              <a:ext uri="{FF2B5EF4-FFF2-40B4-BE49-F238E27FC236}">
                <a16:creationId xmlns:a16="http://schemas.microsoft.com/office/drawing/2014/main" id="{9B9A5643-2F5D-974C-AA58-F4B60352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530" y="2338939"/>
            <a:ext cx="5994059" cy="3602812"/>
          </a:xfrm>
          <a:prstGeom prst="rect">
            <a:avLst/>
          </a:prstGeom>
        </p:spPr>
      </p:pic>
      <p:sp>
        <p:nvSpPr>
          <p:cNvPr id="8" name="Title 1">
            <a:extLst>
              <a:ext uri="{FF2B5EF4-FFF2-40B4-BE49-F238E27FC236}">
                <a16:creationId xmlns:a16="http://schemas.microsoft.com/office/drawing/2014/main" id="{048A126F-04A3-DD5D-886E-4E79824E7532}"/>
              </a:ext>
            </a:extLst>
          </p:cNvPr>
          <p:cNvSpPr txBox="1">
            <a:spLocks/>
          </p:cNvSpPr>
          <p:nvPr/>
        </p:nvSpPr>
        <p:spPr>
          <a:xfrm>
            <a:off x="41644" y="-178624"/>
            <a:ext cx="12108712" cy="1178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Critical Service Locations – </a:t>
            </a:r>
            <a:r>
              <a:rPr lang="en-US" b="1" i="1" dirty="0"/>
              <a:t>Black Sky </a:t>
            </a:r>
          </a:p>
        </p:txBody>
      </p:sp>
      <p:graphicFrame>
        <p:nvGraphicFramePr>
          <p:cNvPr id="15" name="Table 14">
            <a:extLst>
              <a:ext uri="{FF2B5EF4-FFF2-40B4-BE49-F238E27FC236}">
                <a16:creationId xmlns:a16="http://schemas.microsoft.com/office/drawing/2014/main" id="{77F9054D-4B56-E249-A884-CF0287F47856}"/>
              </a:ext>
            </a:extLst>
          </p:cNvPr>
          <p:cNvGraphicFramePr>
            <a:graphicFrameLocks noGrp="1"/>
          </p:cNvGraphicFramePr>
          <p:nvPr>
            <p:extLst>
              <p:ext uri="{D42A27DB-BD31-4B8C-83A1-F6EECF244321}">
                <p14:modId xmlns:p14="http://schemas.microsoft.com/office/powerpoint/2010/main" val="2662550805"/>
              </p:ext>
            </p:extLst>
          </p:nvPr>
        </p:nvGraphicFramePr>
        <p:xfrm>
          <a:off x="115564" y="1775852"/>
          <a:ext cx="5486400" cy="4281525"/>
        </p:xfrm>
        <a:graphic>
          <a:graphicData uri="http://schemas.openxmlformats.org/drawingml/2006/table">
            <a:tbl>
              <a:tblPr firstRow="1" firstCol="1">
                <a:tableStyleId>{5C22544A-7EE6-4342-B048-85BDC9FD1C3A}</a:tableStyleId>
              </a:tblPr>
              <a:tblGrid>
                <a:gridCol w="731520">
                  <a:extLst>
                    <a:ext uri="{9D8B030D-6E8A-4147-A177-3AD203B41FA5}">
                      <a16:colId xmlns:a16="http://schemas.microsoft.com/office/drawing/2014/main" val="2363870762"/>
                    </a:ext>
                  </a:extLst>
                </a:gridCol>
                <a:gridCol w="365760">
                  <a:extLst>
                    <a:ext uri="{9D8B030D-6E8A-4147-A177-3AD203B41FA5}">
                      <a16:colId xmlns:a16="http://schemas.microsoft.com/office/drawing/2014/main" val="868014293"/>
                    </a:ext>
                  </a:extLst>
                </a:gridCol>
                <a:gridCol w="365760">
                  <a:extLst>
                    <a:ext uri="{9D8B030D-6E8A-4147-A177-3AD203B41FA5}">
                      <a16:colId xmlns:a16="http://schemas.microsoft.com/office/drawing/2014/main" val="1469293543"/>
                    </a:ext>
                  </a:extLst>
                </a:gridCol>
                <a:gridCol w="365760">
                  <a:extLst>
                    <a:ext uri="{9D8B030D-6E8A-4147-A177-3AD203B41FA5}">
                      <a16:colId xmlns:a16="http://schemas.microsoft.com/office/drawing/2014/main" val="4206347431"/>
                    </a:ext>
                  </a:extLst>
                </a:gridCol>
                <a:gridCol w="365760">
                  <a:extLst>
                    <a:ext uri="{9D8B030D-6E8A-4147-A177-3AD203B41FA5}">
                      <a16:colId xmlns:a16="http://schemas.microsoft.com/office/drawing/2014/main" val="2811752651"/>
                    </a:ext>
                  </a:extLst>
                </a:gridCol>
                <a:gridCol w="365760">
                  <a:extLst>
                    <a:ext uri="{9D8B030D-6E8A-4147-A177-3AD203B41FA5}">
                      <a16:colId xmlns:a16="http://schemas.microsoft.com/office/drawing/2014/main" val="2584604501"/>
                    </a:ext>
                  </a:extLst>
                </a:gridCol>
                <a:gridCol w="365760">
                  <a:extLst>
                    <a:ext uri="{9D8B030D-6E8A-4147-A177-3AD203B41FA5}">
                      <a16:colId xmlns:a16="http://schemas.microsoft.com/office/drawing/2014/main" val="503558587"/>
                    </a:ext>
                  </a:extLst>
                </a:gridCol>
                <a:gridCol w="365760">
                  <a:extLst>
                    <a:ext uri="{9D8B030D-6E8A-4147-A177-3AD203B41FA5}">
                      <a16:colId xmlns:a16="http://schemas.microsoft.com/office/drawing/2014/main" val="1911505825"/>
                    </a:ext>
                  </a:extLst>
                </a:gridCol>
                <a:gridCol w="365760">
                  <a:extLst>
                    <a:ext uri="{9D8B030D-6E8A-4147-A177-3AD203B41FA5}">
                      <a16:colId xmlns:a16="http://schemas.microsoft.com/office/drawing/2014/main" val="753804840"/>
                    </a:ext>
                  </a:extLst>
                </a:gridCol>
                <a:gridCol w="365760">
                  <a:extLst>
                    <a:ext uri="{9D8B030D-6E8A-4147-A177-3AD203B41FA5}">
                      <a16:colId xmlns:a16="http://schemas.microsoft.com/office/drawing/2014/main" val="3046804562"/>
                    </a:ext>
                  </a:extLst>
                </a:gridCol>
                <a:gridCol w="365760">
                  <a:extLst>
                    <a:ext uri="{9D8B030D-6E8A-4147-A177-3AD203B41FA5}">
                      <a16:colId xmlns:a16="http://schemas.microsoft.com/office/drawing/2014/main" val="407943172"/>
                    </a:ext>
                  </a:extLst>
                </a:gridCol>
                <a:gridCol w="365760">
                  <a:extLst>
                    <a:ext uri="{9D8B030D-6E8A-4147-A177-3AD203B41FA5}">
                      <a16:colId xmlns:a16="http://schemas.microsoft.com/office/drawing/2014/main" val="1610855992"/>
                    </a:ext>
                  </a:extLst>
                </a:gridCol>
                <a:gridCol w="365760">
                  <a:extLst>
                    <a:ext uri="{9D8B030D-6E8A-4147-A177-3AD203B41FA5}">
                      <a16:colId xmlns:a16="http://schemas.microsoft.com/office/drawing/2014/main" val="26990316"/>
                    </a:ext>
                  </a:extLst>
                </a:gridCol>
                <a:gridCol w="365760">
                  <a:extLst>
                    <a:ext uri="{9D8B030D-6E8A-4147-A177-3AD203B41FA5}">
                      <a16:colId xmlns:a16="http://schemas.microsoft.com/office/drawing/2014/main" val="2510419178"/>
                    </a:ext>
                  </a:extLst>
                </a:gridCol>
              </a:tblGrid>
              <a:tr h="1737360">
                <a:tc>
                  <a:txBody>
                    <a:bodyPr/>
                    <a:lstStyle/>
                    <a:p>
                      <a:pPr marL="0" marR="0">
                        <a:lnSpc>
                          <a:spcPct val="115000"/>
                        </a:lnSpc>
                        <a:spcAft>
                          <a:spcPts val="1200"/>
                        </a:spcAft>
                        <a:buNone/>
                      </a:pPr>
                      <a:r>
                        <a:rPr lang="en-US" sz="1200" kern="100" dirty="0">
                          <a:effectLst/>
                        </a:rPr>
                        <a:t>Location Types</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anchor="b"/>
                </a:tc>
                <a:tc>
                  <a:txBody>
                    <a:bodyPr/>
                    <a:lstStyle/>
                    <a:p>
                      <a:pPr marL="0" marR="0">
                        <a:lnSpc>
                          <a:spcPct val="115000"/>
                        </a:lnSpc>
                        <a:spcAft>
                          <a:spcPts val="1200"/>
                        </a:spcAft>
                        <a:buNone/>
                      </a:pPr>
                      <a:r>
                        <a:rPr lang="en-US" sz="1200" kern="100" dirty="0">
                          <a:effectLst/>
                        </a:rPr>
                        <a:t>Cook Food</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dirty="0">
                          <a:effectLst/>
                        </a:rPr>
                        <a:t>Obtain Food/Water</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dirty="0">
                          <a:effectLst/>
                        </a:rPr>
                        <a:t>Store Food </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dirty="0">
                          <a:effectLst/>
                        </a:rPr>
                        <a:t>Store Medicine</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dirty="0">
                          <a:effectLst/>
                        </a:rPr>
                        <a:t>Healthcare Procedure</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dirty="0">
                          <a:effectLst/>
                        </a:rPr>
                        <a:t>Operate Medical Device</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dirty="0">
                          <a:effectLst/>
                        </a:rPr>
                        <a:t>Thermal Regulation</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dirty="0">
                          <a:effectLst/>
                        </a:rPr>
                        <a:t>Hygiene</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dirty="0">
                          <a:effectLst/>
                        </a:rPr>
                        <a:t>Communication</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dirty="0">
                          <a:effectLst/>
                        </a:rPr>
                        <a:t>Information </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dirty="0">
                          <a:effectLst/>
                        </a:rPr>
                        <a:t>Lighting </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dirty="0">
                          <a:effectLst/>
                        </a:rPr>
                        <a:t>Other Tasks</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tc>
                  <a:txBody>
                    <a:bodyPr/>
                    <a:lstStyle/>
                    <a:p>
                      <a:pPr marL="0" marR="0">
                        <a:lnSpc>
                          <a:spcPct val="115000"/>
                        </a:lnSpc>
                        <a:spcAft>
                          <a:spcPts val="1200"/>
                        </a:spcAft>
                        <a:buNone/>
                      </a:pPr>
                      <a:r>
                        <a:rPr lang="en-US" sz="1200" kern="100">
                          <a:effectLst/>
                        </a:rPr>
                        <a:t>Total</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vert="vert270" anchor="b"/>
                </a:tc>
                <a:extLst>
                  <a:ext uri="{0D108BD9-81ED-4DB2-BD59-A6C34878D82A}">
                    <a16:rowId xmlns:a16="http://schemas.microsoft.com/office/drawing/2014/main" val="2241936573"/>
                  </a:ext>
                </a:extLst>
              </a:tr>
              <a:tr h="91440">
                <a:tc>
                  <a:txBody>
                    <a:bodyPr/>
                    <a:lstStyle/>
                    <a:p>
                      <a:pPr marL="0" marR="0">
                        <a:lnSpc>
                          <a:spcPct val="115000"/>
                        </a:lnSpc>
                        <a:spcAft>
                          <a:spcPts val="1200"/>
                        </a:spcAft>
                        <a:buNone/>
                      </a:pPr>
                      <a:r>
                        <a:rPr lang="en-US" sz="1200" kern="100" dirty="0">
                          <a:effectLst/>
                        </a:rPr>
                        <a:t>Community Center</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anchor="b"/>
                </a:tc>
                <a:tc>
                  <a:txBody>
                    <a:bodyPr/>
                    <a:lstStyle/>
                    <a:p>
                      <a:pPr marL="0" marR="0">
                        <a:lnSpc>
                          <a:spcPct val="115000"/>
                        </a:lnSpc>
                        <a:spcAft>
                          <a:spcPts val="1200"/>
                        </a:spcAft>
                        <a:buNone/>
                      </a:pPr>
                      <a:r>
                        <a:rPr lang="en-US" sz="1200" kern="100">
                          <a:effectLst/>
                        </a:rPr>
                        <a:t>3</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dirty="0">
                          <a:effectLst/>
                        </a:rPr>
                        <a:t>1</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13</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25</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39</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13</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4</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dirty="0">
                          <a:effectLst/>
                        </a:rPr>
                        <a:t>99</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anchor="ctr">
                    <a:solidFill>
                      <a:schemeClr val="accent6">
                        <a:lumMod val="60000"/>
                        <a:lumOff val="40000"/>
                      </a:schemeClr>
                    </a:solidFill>
                  </a:tcPr>
                </a:tc>
                <a:extLst>
                  <a:ext uri="{0D108BD9-81ED-4DB2-BD59-A6C34878D82A}">
                    <a16:rowId xmlns:a16="http://schemas.microsoft.com/office/drawing/2014/main" val="109192050"/>
                  </a:ext>
                </a:extLst>
              </a:tr>
              <a:tr h="91440">
                <a:tc>
                  <a:txBody>
                    <a:bodyPr/>
                    <a:lstStyle/>
                    <a:p>
                      <a:pPr marL="0" marR="0">
                        <a:lnSpc>
                          <a:spcPct val="115000"/>
                        </a:lnSpc>
                        <a:spcAft>
                          <a:spcPts val="1200"/>
                        </a:spcAft>
                        <a:buNone/>
                      </a:pPr>
                      <a:r>
                        <a:rPr lang="en-US" sz="1200" kern="100" dirty="0">
                          <a:effectLst/>
                        </a:rPr>
                        <a:t>Grocery store</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anchor="b"/>
                </a:tc>
                <a:tc>
                  <a:txBody>
                    <a:bodyPr/>
                    <a:lstStyle/>
                    <a:p>
                      <a:pPr marL="0" marR="0">
                        <a:lnSpc>
                          <a:spcPct val="115000"/>
                        </a:lnSpc>
                        <a:spcAft>
                          <a:spcPts val="1200"/>
                        </a:spcAft>
                        <a:buNone/>
                      </a:pPr>
                      <a:r>
                        <a:rPr lang="en-US" sz="1200" kern="100">
                          <a:effectLst/>
                        </a:rPr>
                        <a:t>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37</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8</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4</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4</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dirty="0">
                          <a:effectLst/>
                        </a:rPr>
                        <a:t>57</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576427157"/>
                  </a:ext>
                </a:extLst>
              </a:tr>
              <a:tr h="91440">
                <a:tc>
                  <a:txBody>
                    <a:bodyPr/>
                    <a:lstStyle/>
                    <a:p>
                      <a:pPr marL="0" marR="0">
                        <a:lnSpc>
                          <a:spcPct val="115000"/>
                        </a:lnSpc>
                        <a:spcAft>
                          <a:spcPts val="1200"/>
                        </a:spcAft>
                        <a:buNone/>
                      </a:pPr>
                      <a:r>
                        <a:rPr lang="en-US" sz="1200" kern="100" dirty="0">
                          <a:effectLst/>
                        </a:rPr>
                        <a:t>Gas station</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anchor="b"/>
                </a:tc>
                <a:tc>
                  <a:txBody>
                    <a:bodyPr/>
                    <a:lstStyle/>
                    <a:p>
                      <a:pPr marL="0" marR="0">
                        <a:lnSpc>
                          <a:spcPct val="115000"/>
                        </a:lnSpc>
                        <a:spcAft>
                          <a:spcPts val="1200"/>
                        </a:spcAft>
                        <a:buNone/>
                      </a:pPr>
                      <a:r>
                        <a:rPr lang="en-US" sz="1200" kern="100">
                          <a:effectLst/>
                        </a:rPr>
                        <a:t>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2</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extLst>
                  <a:ext uri="{0D108BD9-81ED-4DB2-BD59-A6C34878D82A}">
                    <a16:rowId xmlns:a16="http://schemas.microsoft.com/office/drawing/2014/main" val="1409539772"/>
                  </a:ext>
                </a:extLst>
              </a:tr>
              <a:tr h="91440">
                <a:tc>
                  <a:txBody>
                    <a:bodyPr/>
                    <a:lstStyle/>
                    <a:p>
                      <a:pPr marL="0" marR="0">
                        <a:lnSpc>
                          <a:spcPct val="115000"/>
                        </a:lnSpc>
                        <a:spcAft>
                          <a:spcPts val="1200"/>
                        </a:spcAft>
                        <a:buNone/>
                      </a:pPr>
                      <a:r>
                        <a:rPr lang="en-US" sz="1200" kern="100" dirty="0">
                          <a:solidFill>
                            <a:schemeClr val="accent2">
                              <a:lumMod val="60000"/>
                              <a:lumOff val="40000"/>
                            </a:schemeClr>
                          </a:solidFill>
                          <a:effectLst/>
                        </a:rPr>
                        <a:t>Home of a friend or family member</a:t>
                      </a:r>
                      <a:endParaRPr lang="en-US" sz="1800" kern="100" dirty="0">
                        <a:solidFill>
                          <a:schemeClr val="accent2">
                            <a:lumMod val="60000"/>
                            <a:lumOff val="40000"/>
                          </a:schemeClr>
                        </a:solidFill>
                        <a:effectLst/>
                        <a:latin typeface="Times New Roman" panose="02020603050405020304" pitchFamily="18" charset="0"/>
                        <a:ea typeface="Times" panose="02020603050405020304" pitchFamily="18" charset="0"/>
                      </a:endParaRPr>
                    </a:p>
                  </a:txBody>
                  <a:tcPr marL="9525" marR="9525" marT="9525" marB="0" anchor="b"/>
                </a:tc>
                <a:tc>
                  <a:txBody>
                    <a:bodyPr/>
                    <a:lstStyle/>
                    <a:p>
                      <a:pPr marL="0" marR="0">
                        <a:lnSpc>
                          <a:spcPct val="115000"/>
                        </a:lnSpc>
                        <a:spcAft>
                          <a:spcPts val="1200"/>
                        </a:spcAft>
                        <a:buNone/>
                      </a:pPr>
                      <a:r>
                        <a:rPr lang="en-US" sz="1200" kern="100">
                          <a:effectLst/>
                        </a:rPr>
                        <a:t>24</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6</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19</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4</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34</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19</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30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17</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14</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4</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dirty="0">
                          <a:effectLst/>
                        </a:rPr>
                        <a:t>172</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anchor="ctr">
                    <a:solidFill>
                      <a:schemeClr val="accent6"/>
                    </a:solidFill>
                  </a:tcPr>
                </a:tc>
                <a:extLst>
                  <a:ext uri="{0D108BD9-81ED-4DB2-BD59-A6C34878D82A}">
                    <a16:rowId xmlns:a16="http://schemas.microsoft.com/office/drawing/2014/main" val="2784074147"/>
                  </a:ext>
                </a:extLst>
              </a:tr>
              <a:tr h="450441">
                <a:tc>
                  <a:txBody>
                    <a:bodyPr/>
                    <a:lstStyle/>
                    <a:p>
                      <a:pPr marL="0" marR="0">
                        <a:lnSpc>
                          <a:spcPct val="115000"/>
                        </a:lnSpc>
                        <a:spcAft>
                          <a:spcPts val="1200"/>
                        </a:spcAft>
                        <a:buNone/>
                      </a:pPr>
                      <a:r>
                        <a:rPr lang="en-US" sz="1200" kern="100" dirty="0">
                          <a:effectLst/>
                        </a:rPr>
                        <a:t>Pharmacy</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anchor="b"/>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3</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21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2</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dirty="0">
                          <a:effectLst/>
                        </a:rPr>
                        <a:t>0</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1</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a:effectLst/>
                        </a:rPr>
                        <a:t>0</a:t>
                      </a:r>
                      <a:endParaRPr lang="en-US" sz="1800" kern="100">
                        <a:solidFill>
                          <a:srgbClr val="000000"/>
                        </a:solidFill>
                        <a:effectLst/>
                        <a:latin typeface="Times New Roman" panose="02020603050405020304" pitchFamily="18" charset="0"/>
                        <a:ea typeface="Times" panose="02020603050405020304" pitchFamily="18" charset="0"/>
                      </a:endParaRPr>
                    </a:p>
                  </a:txBody>
                  <a:tcPr marL="9525" marR="9525" marT="9525" marB="0" anchor="ctr"/>
                </a:tc>
                <a:tc>
                  <a:txBody>
                    <a:bodyPr/>
                    <a:lstStyle/>
                    <a:p>
                      <a:pPr marL="0" marR="0">
                        <a:lnSpc>
                          <a:spcPct val="115000"/>
                        </a:lnSpc>
                        <a:spcAft>
                          <a:spcPts val="1200"/>
                        </a:spcAft>
                        <a:buNone/>
                      </a:pPr>
                      <a:r>
                        <a:rPr lang="en-US" sz="1200" kern="100" dirty="0">
                          <a:effectLst/>
                        </a:rPr>
                        <a:t>29</a:t>
                      </a:r>
                      <a:endParaRPr lang="en-US" sz="1800" kern="100" dirty="0">
                        <a:solidFill>
                          <a:srgbClr val="000000"/>
                        </a:solidFill>
                        <a:effectLst/>
                        <a:latin typeface="Times New Roman" panose="02020603050405020304" pitchFamily="18" charset="0"/>
                        <a:ea typeface="Times" panose="02020603050405020304" pitchFamily="18" charset="0"/>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3035859818"/>
                  </a:ext>
                </a:extLst>
              </a:tr>
            </a:tbl>
          </a:graphicData>
        </a:graphic>
      </p:graphicFrame>
      <p:sp>
        <p:nvSpPr>
          <p:cNvPr id="17" name="TextBox 16">
            <a:extLst>
              <a:ext uri="{FF2B5EF4-FFF2-40B4-BE49-F238E27FC236}">
                <a16:creationId xmlns:a16="http://schemas.microsoft.com/office/drawing/2014/main" id="{41FAF67F-8468-01C1-0819-5F7F86C984D2}"/>
              </a:ext>
            </a:extLst>
          </p:cNvPr>
          <p:cNvSpPr txBox="1"/>
          <p:nvPr/>
        </p:nvSpPr>
        <p:spPr>
          <a:xfrm>
            <a:off x="0" y="794605"/>
            <a:ext cx="5618101" cy="1015663"/>
          </a:xfrm>
          <a:prstGeom prst="rect">
            <a:avLst/>
          </a:prstGeom>
          <a:noFill/>
        </p:spPr>
        <p:txBody>
          <a:bodyPr wrap="square">
            <a:spAutoFit/>
          </a:bodyPr>
          <a:lstStyle/>
          <a:p>
            <a:r>
              <a:rPr lang="en-US" sz="2000" b="1" dirty="0">
                <a:latin typeface="Arial" panose="020B0604020202020204" pitchFamily="34" charset="0"/>
                <a:cs typeface="Times New Roman" panose="02020603050405020304" pitchFamily="18" charset="0"/>
              </a:rPr>
              <a:t>Frequency of selections by respondents of locations preferred to meet needs during hypothetical power outage. </a:t>
            </a:r>
          </a:p>
        </p:txBody>
      </p:sp>
    </p:spTree>
    <p:extLst>
      <p:ext uri="{BB962C8B-B14F-4D97-AF65-F5344CB8AC3E}">
        <p14:creationId xmlns:p14="http://schemas.microsoft.com/office/powerpoint/2010/main" val="95303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C53EEB-651D-0958-5711-1A1D89B73F55}"/>
              </a:ext>
            </a:extLst>
          </p:cNvPr>
          <p:cNvSpPr>
            <a:spLocks noGrp="1"/>
          </p:cNvSpPr>
          <p:nvPr>
            <p:ph type="title"/>
          </p:nvPr>
        </p:nvSpPr>
        <p:spPr/>
        <p:txBody>
          <a:bodyPr/>
          <a:lstStyle/>
          <a:p>
            <a:r>
              <a:rPr lang="en-US" dirty="0"/>
              <a:t>Key Implications of community engagement for resilience investments</a:t>
            </a:r>
          </a:p>
        </p:txBody>
      </p:sp>
      <p:sp>
        <p:nvSpPr>
          <p:cNvPr id="5" name="Content Placeholder 4">
            <a:extLst>
              <a:ext uri="{FF2B5EF4-FFF2-40B4-BE49-F238E27FC236}">
                <a16:creationId xmlns:a16="http://schemas.microsoft.com/office/drawing/2014/main" id="{0C9CC9F0-679E-F9DC-1658-AC9C5E8BEECB}"/>
              </a:ext>
            </a:extLst>
          </p:cNvPr>
          <p:cNvSpPr>
            <a:spLocks noGrp="1"/>
          </p:cNvSpPr>
          <p:nvPr>
            <p:ph idx="1"/>
          </p:nvPr>
        </p:nvSpPr>
        <p:spPr>
          <a:xfrm>
            <a:off x="471055" y="1951532"/>
            <a:ext cx="10882745" cy="4351338"/>
          </a:xfrm>
        </p:spPr>
        <p:txBody>
          <a:bodyPr>
            <a:normAutofit/>
          </a:bodyPr>
          <a:lstStyle/>
          <a:p>
            <a:r>
              <a:rPr lang="en-US" dirty="0">
                <a:latin typeface="Times New Roman" panose="02020603050405020304" pitchFamily="18" charset="0"/>
                <a:ea typeface="Times New Roman" panose="02020603050405020304" pitchFamily="18" charset="0"/>
              </a:rPr>
              <a:t>Losing/replacing spoiled food is by far biggest concern for most households. </a:t>
            </a:r>
            <a:endParaRPr lang="en-US"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Participants indicate visiting a high number of community centers, grocery stores, and gas stations daily or weekly to meet their basic needs during normal Blue-sky conditions.</a:t>
            </a:r>
            <a:r>
              <a:rPr lang="en-US" dirty="0">
                <a:latin typeface="Times New Roman" panose="02020603050405020304" pitchFamily="18" charset="0"/>
                <a:ea typeface="Times New Roman" panose="02020603050405020304" pitchFamily="18" charset="0"/>
              </a:rPr>
              <a:t> </a:t>
            </a:r>
            <a:r>
              <a:rPr lang="en-US" dirty="0">
                <a:solidFill>
                  <a:srgbClr val="000000"/>
                </a:solidFill>
                <a:latin typeface="Times New Roman" panose="02020603050405020304" pitchFamily="18" charset="0"/>
                <a:ea typeface="Times" panose="02020603050405020304" pitchFamily="18" charset="0"/>
              </a:rPr>
              <a:t> </a:t>
            </a:r>
          </a:p>
          <a:p>
            <a:r>
              <a:rPr lang="en-US" dirty="0">
                <a:solidFill>
                  <a:srgbClr val="000000"/>
                </a:solidFill>
                <a:latin typeface="Times New Roman" panose="02020603050405020304" pitchFamily="18" charset="0"/>
              </a:rPr>
              <a:t>We can redefine social vulnerability to power outages based on populations with critical service dependency </a:t>
            </a:r>
          </a:p>
          <a:p>
            <a:r>
              <a:rPr lang="en-US" dirty="0">
                <a:solidFill>
                  <a:srgbClr val="000000"/>
                </a:solidFill>
                <a:latin typeface="Times New Roman" panose="02020603050405020304" pitchFamily="18" charset="0"/>
                <a:ea typeface="Times" panose="02020603050405020304" pitchFamily="18" charset="0"/>
              </a:rPr>
              <a:t>R</a:t>
            </a:r>
            <a:r>
              <a:rPr lang="en-US" dirty="0">
                <a:solidFill>
                  <a:srgbClr val="000000"/>
                </a:solidFill>
                <a:effectLst/>
                <a:latin typeface="Times New Roman" panose="02020603050405020304" pitchFamily="18" charset="0"/>
                <a:ea typeface="Times" panose="02020603050405020304" pitchFamily="18" charset="0"/>
              </a:rPr>
              <a:t>esidential locations </a:t>
            </a:r>
            <a:r>
              <a:rPr lang="en-US" dirty="0">
                <a:solidFill>
                  <a:srgbClr val="000000"/>
                </a:solidFill>
                <a:latin typeface="Times New Roman" panose="02020603050405020304" pitchFamily="18" charset="0"/>
                <a:ea typeface="Times" panose="02020603050405020304" pitchFamily="18" charset="0"/>
              </a:rPr>
              <a:t>are important for</a:t>
            </a:r>
            <a:r>
              <a:rPr lang="en-US" dirty="0">
                <a:solidFill>
                  <a:srgbClr val="000000"/>
                </a:solidFill>
                <a:effectLst/>
                <a:latin typeface="Times New Roman" panose="02020603050405020304" pitchFamily="18" charset="0"/>
                <a:ea typeface="Times" panose="02020603050405020304" pitchFamily="18" charset="0"/>
              </a:rPr>
              <a:t> meeting specific </a:t>
            </a:r>
            <a:r>
              <a:rPr lang="en-US" dirty="0">
                <a:solidFill>
                  <a:srgbClr val="000000"/>
                </a:solidFill>
                <a:latin typeface="Times New Roman" panose="02020603050405020304" pitchFamily="18" charset="0"/>
                <a:ea typeface="Times" panose="02020603050405020304" pitchFamily="18" charset="0"/>
              </a:rPr>
              <a:t>types of needs</a:t>
            </a:r>
          </a:p>
          <a:p>
            <a:endParaRPr 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670457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5E3B3-791F-6A9E-C6F1-64B287733FFF}"/>
              </a:ext>
            </a:extLst>
          </p:cNvPr>
          <p:cNvSpPr>
            <a:spLocks noGrp="1"/>
          </p:cNvSpPr>
          <p:nvPr>
            <p:ph type="title"/>
          </p:nvPr>
        </p:nvSpPr>
        <p:spPr/>
        <p:txBody>
          <a:bodyPr/>
          <a:lstStyle/>
          <a:p>
            <a:r>
              <a:rPr lang="en-US" dirty="0"/>
              <a:t>SCORE Project objectives:</a:t>
            </a:r>
          </a:p>
        </p:txBody>
      </p:sp>
      <p:sp>
        <p:nvSpPr>
          <p:cNvPr id="3" name="Content Placeholder 2">
            <a:extLst>
              <a:ext uri="{FF2B5EF4-FFF2-40B4-BE49-F238E27FC236}">
                <a16:creationId xmlns:a16="http://schemas.microsoft.com/office/drawing/2014/main" id="{77B741C0-0408-8B28-BF13-C318CDC69918}"/>
              </a:ext>
            </a:extLst>
          </p:cNvPr>
          <p:cNvSpPr>
            <a:spLocks noGrp="1"/>
          </p:cNvSpPr>
          <p:nvPr>
            <p:ph idx="1"/>
          </p:nvPr>
        </p:nvSpPr>
        <p:spPr/>
        <p:txBody>
          <a:bodyPr/>
          <a:lstStyle/>
          <a:p>
            <a:r>
              <a:rPr lang="en-US" sz="2400" dirty="0">
                <a:solidFill>
                  <a:srgbClr val="000000"/>
                </a:solidFill>
                <a:effectLst/>
                <a:latin typeface="Times New Roman" panose="02020603050405020304" pitchFamily="18" charset="0"/>
                <a:ea typeface="Times" panose="02020603050405020304" pitchFamily="18" charset="0"/>
              </a:rPr>
              <a:t>help utilities make informed resilience investments by minimizing the consequences of power outages for households</a:t>
            </a:r>
            <a:endParaRPr lang="en-US" sz="2400" dirty="0">
              <a:effectLst/>
              <a:latin typeface="Times New Roman" panose="02020603050405020304" pitchFamily="18" charset="0"/>
              <a:ea typeface="Times New Roman" panose="02020603050405020304" pitchFamily="18" charset="0"/>
            </a:endParaRPr>
          </a:p>
          <a:p>
            <a:r>
              <a:rPr lang="en-US" sz="2400" dirty="0">
                <a:effectLst/>
                <a:latin typeface="Times New Roman" panose="02020603050405020304" pitchFamily="18" charset="0"/>
                <a:ea typeface="Times New Roman" panose="02020603050405020304" pitchFamily="18" charset="0"/>
              </a:rPr>
              <a:t>develop and apply a resilience metric (i.e., </a:t>
            </a:r>
            <a:r>
              <a:rPr lang="en-US" sz="2400" i="1" dirty="0">
                <a:effectLst/>
                <a:latin typeface="Times New Roman" panose="02020603050405020304" pitchFamily="18" charset="0"/>
                <a:ea typeface="Times New Roman" panose="02020603050405020304" pitchFamily="18" charset="0"/>
              </a:rPr>
              <a:t>critical service access metric</a:t>
            </a:r>
            <a:r>
              <a:rPr lang="en-US" sz="2400" dirty="0">
                <a:effectLst/>
                <a:latin typeface="Times New Roman" panose="02020603050405020304" pitchFamily="18" charset="0"/>
                <a:ea typeface="Times New Roman" panose="02020603050405020304" pitchFamily="18" charset="0"/>
              </a:rPr>
              <a:t>) focused on the consequences of power outages for households in the Duwamish Valley of Seattle, WA </a:t>
            </a:r>
          </a:p>
          <a:p>
            <a:r>
              <a:rPr lang="en-US" sz="2400" dirty="0">
                <a:effectLst/>
                <a:latin typeface="Times New Roman" panose="02020603050405020304" pitchFamily="18" charset="0"/>
                <a:ea typeface="Times New Roman" panose="02020603050405020304" pitchFamily="18" charset="0"/>
              </a:rPr>
              <a:t>identify critical infrastructure that might be particularly important to the community during outages</a:t>
            </a:r>
          </a:p>
          <a:p>
            <a:r>
              <a:rPr lang="en-US" sz="2400" dirty="0">
                <a:latin typeface="Times New Roman" panose="02020603050405020304" pitchFamily="18" charset="0"/>
                <a:ea typeface="Times New Roman" panose="02020603050405020304" pitchFamily="18" charset="0"/>
              </a:rPr>
              <a:t>h</a:t>
            </a:r>
            <a:r>
              <a:rPr lang="en-US" sz="2400" dirty="0">
                <a:effectLst/>
                <a:latin typeface="Times New Roman" panose="02020603050405020304" pitchFamily="18" charset="0"/>
                <a:ea typeface="Times New Roman" panose="02020603050405020304" pitchFamily="18" charset="0"/>
              </a:rPr>
              <a:t>ighlight the </a:t>
            </a:r>
            <a:r>
              <a:rPr lang="en-US" sz="2400" dirty="0">
                <a:latin typeface="Times New Roman" panose="02020603050405020304" pitchFamily="18" charset="0"/>
                <a:ea typeface="Times New Roman" panose="02020603050405020304" pitchFamily="18" charset="0"/>
              </a:rPr>
              <a:t>insights gained from community engagement for the prioritization of resilience investments</a:t>
            </a:r>
            <a:endParaRPr lang="en-US" sz="2400" dirty="0">
              <a:effectLst/>
              <a:latin typeface="Times New Roman" panose="02020603050405020304" pitchFamily="18" charset="0"/>
              <a:ea typeface="Times New Roman" panose="02020603050405020304" pitchFamily="18" charset="0"/>
            </a:endParaRPr>
          </a:p>
          <a:p>
            <a:endParaRPr lang="en-US" sz="2400" dirty="0">
              <a:effectLst/>
              <a:latin typeface="Times New Roman" panose="02020603050405020304" pitchFamily="18" charset="0"/>
              <a:ea typeface="Times New Roman" panose="02020603050405020304" pitchFamily="18" charset="0"/>
            </a:endParaRPr>
          </a:p>
          <a:p>
            <a:endParaRPr lang="en-US" sz="2400" dirty="0">
              <a:effectLst/>
              <a:latin typeface="Times New Roman" panose="02020603050405020304" pitchFamily="18" charset="0"/>
              <a:ea typeface="Times New Roman" panose="02020603050405020304" pitchFamily="18" charset="0"/>
            </a:endParaRPr>
          </a:p>
          <a:p>
            <a:endParaRPr lang="en-US" sz="3600" dirty="0"/>
          </a:p>
        </p:txBody>
      </p:sp>
    </p:spTree>
    <p:extLst>
      <p:ext uri="{BB962C8B-B14F-4D97-AF65-F5344CB8AC3E}">
        <p14:creationId xmlns:p14="http://schemas.microsoft.com/office/powerpoint/2010/main" val="370441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2156D-E651-4D92-4E0C-ED1C70468FA7}"/>
              </a:ext>
            </a:extLst>
          </p:cNvPr>
          <p:cNvSpPr>
            <a:spLocks noGrp="1"/>
          </p:cNvSpPr>
          <p:nvPr>
            <p:ph type="title"/>
          </p:nvPr>
        </p:nvSpPr>
        <p:spPr/>
        <p:txBody>
          <a:bodyPr/>
          <a:lstStyle/>
          <a:p>
            <a:r>
              <a:rPr lang="en-US" dirty="0"/>
              <a:t>Other current studies &amp; future work</a:t>
            </a:r>
          </a:p>
        </p:txBody>
      </p:sp>
      <p:sp>
        <p:nvSpPr>
          <p:cNvPr id="3" name="Content Placeholder 2">
            <a:extLst>
              <a:ext uri="{FF2B5EF4-FFF2-40B4-BE49-F238E27FC236}">
                <a16:creationId xmlns:a16="http://schemas.microsoft.com/office/drawing/2014/main" id="{95C1569E-50A4-B0AD-4489-63675E264A24}"/>
              </a:ext>
            </a:extLst>
          </p:cNvPr>
          <p:cNvSpPr>
            <a:spLocks noGrp="1"/>
          </p:cNvSpPr>
          <p:nvPr>
            <p:ph idx="1"/>
          </p:nvPr>
        </p:nvSpPr>
        <p:spPr/>
        <p:txBody>
          <a:bodyPr/>
          <a:lstStyle/>
          <a:p>
            <a:r>
              <a:rPr lang="en-US" dirty="0"/>
              <a:t>Wildfire in the west</a:t>
            </a:r>
          </a:p>
          <a:p>
            <a:r>
              <a:rPr lang="en-US" dirty="0"/>
              <a:t>PUSH Buffalo</a:t>
            </a:r>
          </a:p>
          <a:p>
            <a:r>
              <a:rPr lang="en-US" dirty="0"/>
              <a:t>National survey</a:t>
            </a:r>
          </a:p>
        </p:txBody>
      </p:sp>
    </p:spTree>
    <p:extLst>
      <p:ext uri="{BB962C8B-B14F-4D97-AF65-F5344CB8AC3E}">
        <p14:creationId xmlns:p14="http://schemas.microsoft.com/office/powerpoint/2010/main" val="1969651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6D0C-A4AA-76F2-B6BD-EBDF35C6B6F8}"/>
              </a:ext>
            </a:extLst>
          </p:cNvPr>
          <p:cNvSpPr>
            <a:spLocks noGrp="1"/>
          </p:cNvSpPr>
          <p:nvPr>
            <p:ph type="title"/>
          </p:nvPr>
        </p:nvSpPr>
        <p:spPr/>
        <p:txBody>
          <a:bodyPr/>
          <a:lstStyle/>
          <a:p>
            <a:r>
              <a:rPr lang="en-US" dirty="0"/>
              <a:t>Thank you!</a:t>
            </a:r>
          </a:p>
        </p:txBody>
      </p:sp>
      <p:pic>
        <p:nvPicPr>
          <p:cNvPr id="5" name="Content Placeholder 4" descr="A person and person sitting at a table&#10;&#10;AI-generated content may be incorrect.">
            <a:extLst>
              <a:ext uri="{FF2B5EF4-FFF2-40B4-BE49-F238E27FC236}">
                <a16:creationId xmlns:a16="http://schemas.microsoft.com/office/drawing/2014/main" id="{388B4040-4C5A-C3CB-16EC-34A68C3D50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94084" y="2234803"/>
            <a:ext cx="4352925" cy="3264693"/>
          </a:xfrm>
        </p:spPr>
      </p:pic>
      <p:pic>
        <p:nvPicPr>
          <p:cNvPr id="7" name="Picture 6" descr="A red and yellow sign with a red car and a red and yellow sign&#10;&#10;AI-generated content may be incorrect.">
            <a:extLst>
              <a:ext uri="{FF2B5EF4-FFF2-40B4-BE49-F238E27FC236}">
                <a16:creationId xmlns:a16="http://schemas.microsoft.com/office/drawing/2014/main" id="{3AF752BD-C091-E88A-1492-55AAC78B4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736127" y="2234803"/>
            <a:ext cx="4352927" cy="3264695"/>
          </a:xfrm>
          <a:prstGeom prst="rect">
            <a:avLst/>
          </a:prstGeom>
        </p:spPr>
      </p:pic>
      <p:sp>
        <p:nvSpPr>
          <p:cNvPr id="3" name="TextBox 2">
            <a:extLst>
              <a:ext uri="{FF2B5EF4-FFF2-40B4-BE49-F238E27FC236}">
                <a16:creationId xmlns:a16="http://schemas.microsoft.com/office/drawing/2014/main" id="{EC7300EB-5F68-EDF9-8361-4E3B532DEC28}"/>
              </a:ext>
            </a:extLst>
          </p:cNvPr>
          <p:cNvSpPr txBox="1"/>
          <p:nvPr/>
        </p:nvSpPr>
        <p:spPr>
          <a:xfrm>
            <a:off x="4102895" y="1974323"/>
            <a:ext cx="4177348" cy="3785652"/>
          </a:xfrm>
          <a:prstGeom prst="rect">
            <a:avLst/>
          </a:prstGeom>
          <a:noFill/>
        </p:spPr>
        <p:txBody>
          <a:bodyPr wrap="square" rtlCol="0">
            <a:spAutoFit/>
          </a:bodyPr>
          <a:lstStyle/>
          <a:p>
            <a:pPr algn="ctr"/>
            <a:r>
              <a:rPr lang="en-US" sz="2400" b="1" dirty="0"/>
              <a:t>Susan Spierre Clark</a:t>
            </a:r>
          </a:p>
          <a:p>
            <a:pPr algn="ctr"/>
            <a:r>
              <a:rPr lang="en-US" sz="2400" dirty="0"/>
              <a:t>Associate Professor</a:t>
            </a:r>
          </a:p>
          <a:p>
            <a:pPr algn="ctr"/>
            <a:r>
              <a:rPr lang="en-US" sz="2400" dirty="0"/>
              <a:t>Department of Environment &amp; Sustainability</a:t>
            </a:r>
          </a:p>
          <a:p>
            <a:pPr algn="ctr"/>
            <a:r>
              <a:rPr lang="en-US" sz="2400" dirty="0"/>
              <a:t>University at Buffalo</a:t>
            </a:r>
          </a:p>
          <a:p>
            <a:pPr algn="ctr"/>
            <a:r>
              <a:rPr lang="en-US" sz="2400" dirty="0">
                <a:hlinkClick r:id="rId4"/>
              </a:rPr>
              <a:t>sclark1@buffalo.edu</a:t>
            </a:r>
            <a:endParaRPr lang="en-US" sz="2400" dirty="0"/>
          </a:p>
          <a:p>
            <a:pPr algn="ctr"/>
            <a:endParaRPr lang="en-US" sz="2400" dirty="0"/>
          </a:p>
          <a:p>
            <a:pPr algn="ctr"/>
            <a:r>
              <a:rPr lang="en-US" sz="2400" b="1" dirty="0"/>
              <a:t>Project website:</a:t>
            </a:r>
          </a:p>
          <a:p>
            <a:pPr algn="ctr"/>
            <a:r>
              <a:rPr lang="en-US" sz="2400" dirty="0"/>
              <a:t>https://uil.be.uw.edu/research/critical-needs-research/</a:t>
            </a:r>
          </a:p>
        </p:txBody>
      </p:sp>
    </p:spTree>
    <p:extLst>
      <p:ext uri="{BB962C8B-B14F-4D97-AF65-F5344CB8AC3E}">
        <p14:creationId xmlns:p14="http://schemas.microsoft.com/office/powerpoint/2010/main" val="3415752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E486AB-427F-06CB-B0E0-7869CF5F3B19}"/>
              </a:ext>
            </a:extLst>
          </p:cNvPr>
          <p:cNvPicPr>
            <a:picLocks noChangeAspect="1"/>
          </p:cNvPicPr>
          <p:nvPr/>
        </p:nvPicPr>
        <p:blipFill>
          <a:blip r:embed="rId3"/>
          <a:stretch>
            <a:fillRect/>
          </a:stretch>
        </p:blipFill>
        <p:spPr>
          <a:xfrm>
            <a:off x="1901952" y="747679"/>
            <a:ext cx="7882128" cy="5745196"/>
          </a:xfrm>
          <a:prstGeom prst="rect">
            <a:avLst/>
          </a:prstGeom>
        </p:spPr>
      </p:pic>
      <p:sp>
        <p:nvSpPr>
          <p:cNvPr id="5" name="Content Placeholder 4">
            <a:extLst>
              <a:ext uri="{FF2B5EF4-FFF2-40B4-BE49-F238E27FC236}">
                <a16:creationId xmlns:a16="http://schemas.microsoft.com/office/drawing/2014/main" id="{757CADE9-2CD2-0296-3E6C-A4693F389044}"/>
              </a:ext>
            </a:extLst>
          </p:cNvPr>
          <p:cNvSpPr>
            <a:spLocks noGrp="1"/>
          </p:cNvSpPr>
          <p:nvPr>
            <p:ph idx="1"/>
          </p:nvPr>
        </p:nvSpPr>
        <p:spPr/>
        <p:txBody>
          <a:bodyPr/>
          <a:lstStyle/>
          <a:p>
            <a:endParaRPr lang="en-US" dirty="0"/>
          </a:p>
        </p:txBody>
      </p:sp>
      <p:sp>
        <p:nvSpPr>
          <p:cNvPr id="8" name="Title 7">
            <a:extLst>
              <a:ext uri="{FF2B5EF4-FFF2-40B4-BE49-F238E27FC236}">
                <a16:creationId xmlns:a16="http://schemas.microsoft.com/office/drawing/2014/main" id="{FF316AAF-DF9F-0430-4EE2-101B07C709B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4067717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A4EA-7785-2E47-CE5B-42F7809B67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E777DF-B25A-7049-B326-82876A8C6BF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04FF8E-B3E4-8A07-2E0C-089DEB5459C4}"/>
              </a:ext>
            </a:extLst>
          </p:cNvPr>
          <p:cNvPicPr>
            <a:picLocks noChangeAspect="1"/>
          </p:cNvPicPr>
          <p:nvPr/>
        </p:nvPicPr>
        <p:blipFill>
          <a:blip r:embed="rId3"/>
          <a:stretch>
            <a:fillRect/>
          </a:stretch>
        </p:blipFill>
        <p:spPr>
          <a:xfrm>
            <a:off x="5657406" y="27622"/>
            <a:ext cx="6363588" cy="6830378"/>
          </a:xfrm>
          <a:prstGeom prst="rect">
            <a:avLst/>
          </a:prstGeom>
        </p:spPr>
      </p:pic>
      <p:pic>
        <p:nvPicPr>
          <p:cNvPr id="7" name="Picture 6">
            <a:extLst>
              <a:ext uri="{FF2B5EF4-FFF2-40B4-BE49-F238E27FC236}">
                <a16:creationId xmlns:a16="http://schemas.microsoft.com/office/drawing/2014/main" id="{60BBD2EC-18CA-B750-7EE9-122A4D591412}"/>
              </a:ext>
            </a:extLst>
          </p:cNvPr>
          <p:cNvPicPr>
            <a:picLocks noChangeAspect="1"/>
          </p:cNvPicPr>
          <p:nvPr/>
        </p:nvPicPr>
        <p:blipFill>
          <a:blip r:embed="rId4"/>
          <a:stretch>
            <a:fillRect/>
          </a:stretch>
        </p:blipFill>
        <p:spPr>
          <a:xfrm>
            <a:off x="287965" y="1175931"/>
            <a:ext cx="5513852" cy="4203313"/>
          </a:xfrm>
          <a:prstGeom prst="rect">
            <a:avLst/>
          </a:prstGeom>
        </p:spPr>
      </p:pic>
    </p:spTree>
    <p:extLst>
      <p:ext uri="{BB962C8B-B14F-4D97-AF65-F5344CB8AC3E}">
        <p14:creationId xmlns:p14="http://schemas.microsoft.com/office/powerpoint/2010/main" val="2237523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A891-A226-11D2-4745-5D5A85F4F4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938A48-C8C3-16B8-16B6-38B9CB48FAEC}"/>
              </a:ext>
            </a:extLst>
          </p:cNvPr>
          <p:cNvSpPr>
            <a:spLocks noGrp="1"/>
          </p:cNvSpPr>
          <p:nvPr>
            <p:ph idx="1"/>
          </p:nvPr>
        </p:nvSpPr>
        <p:spPr/>
        <p:txBody>
          <a:bodyPr/>
          <a:lstStyle/>
          <a:p>
            <a:endParaRPr lang="en-US"/>
          </a:p>
        </p:txBody>
      </p:sp>
      <p:pic>
        <p:nvPicPr>
          <p:cNvPr id="4" name="Picture 3" descr="Chart, bar chart&#10;&#10;AI-generated content may be incorrect.">
            <a:extLst>
              <a:ext uri="{FF2B5EF4-FFF2-40B4-BE49-F238E27FC236}">
                <a16:creationId xmlns:a16="http://schemas.microsoft.com/office/drawing/2014/main" id="{8D64C831-64CB-260D-4181-FCD0C5CFD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120" y="182153"/>
            <a:ext cx="8815760" cy="5340823"/>
          </a:xfrm>
          <a:prstGeom prst="rect">
            <a:avLst/>
          </a:prstGeom>
        </p:spPr>
      </p:pic>
      <p:sp>
        <p:nvSpPr>
          <p:cNvPr id="6" name="TextBox 5">
            <a:extLst>
              <a:ext uri="{FF2B5EF4-FFF2-40B4-BE49-F238E27FC236}">
                <a16:creationId xmlns:a16="http://schemas.microsoft.com/office/drawing/2014/main" id="{4BFD0506-1465-0976-D37E-B85D7952D9B4}"/>
              </a:ext>
            </a:extLst>
          </p:cNvPr>
          <p:cNvSpPr txBox="1"/>
          <p:nvPr/>
        </p:nvSpPr>
        <p:spPr>
          <a:xfrm>
            <a:off x="0" y="5657913"/>
            <a:ext cx="12192000" cy="923330"/>
          </a:xfrm>
          <a:prstGeom prst="rect">
            <a:avLst/>
          </a:prstGeom>
          <a:noFill/>
        </p:spPr>
        <p:txBody>
          <a:bodyPr wrap="square">
            <a:spAutoFit/>
          </a:bodyPr>
          <a:lstStyle/>
          <a:p>
            <a:pPr marL="0" marR="0" algn="ctr">
              <a:spcBef>
                <a:spcPts val="600"/>
              </a:spcBef>
              <a:spcAft>
                <a:spcPts val="600"/>
              </a:spcAft>
            </a:pPr>
            <a:r>
              <a:rPr lang="en-US" sz="1800" b="1" dirty="0">
                <a:solidFill>
                  <a:srgbClr val="000000"/>
                </a:solidFill>
                <a:effectLst/>
                <a:latin typeface="Arial" panose="020B0604020202020204" pitchFamily="34" charset="0"/>
                <a:ea typeface="Times" panose="02020603050405020304" pitchFamily="18" charset="0"/>
                <a:cs typeface="Times New Roman" panose="02020603050405020304" pitchFamily="18" charset="0"/>
              </a:rPr>
              <a:t>Responses tallied for the question “Imagine the following activities were disrupted by the outage. Please indicate which disrupted activities would have a significant impact on the health and well-being of your household. </a:t>
            </a:r>
            <a:r>
              <a:rPr lang="en-US" sz="1800" b="1" dirty="0">
                <a:solidFill>
                  <a:srgbClr val="000000"/>
                </a:solidFill>
                <a:effectLst/>
                <a:highlight>
                  <a:srgbClr val="FFFF00"/>
                </a:highlight>
                <a:latin typeface="Arial" panose="020B0604020202020204" pitchFamily="34" charset="0"/>
                <a:ea typeface="Times" panose="02020603050405020304" pitchFamily="18" charset="0"/>
                <a:cs typeface="Times New Roman" panose="02020603050405020304" pitchFamily="18" charset="0"/>
              </a:rPr>
              <a:t>Select all that apply</a:t>
            </a:r>
            <a:r>
              <a:rPr lang="en-US" sz="1800" b="1" dirty="0">
                <a:solidFill>
                  <a:srgbClr val="000000"/>
                </a:solidFill>
                <a:effectLst/>
                <a:latin typeface="Arial" panose="020B0604020202020204" pitchFamily="34" charset="0"/>
                <a:ea typeface="Times" panose="02020603050405020304" pitchFamily="18" charset="0"/>
                <a:cs typeface="Times New Roman" panose="02020603050405020304" pitchFamily="18" charset="0"/>
              </a:rPr>
              <a:t>.”</a:t>
            </a:r>
            <a:endPar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6216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72EFDF-8E3B-5D7B-2455-AD118C920775}"/>
              </a:ext>
            </a:extLst>
          </p:cNvPr>
          <p:cNvSpPr>
            <a:spLocks noGrp="1"/>
          </p:cNvSpPr>
          <p:nvPr>
            <p:ph type="title"/>
          </p:nvPr>
        </p:nvSpPr>
        <p:spPr>
          <a:xfrm>
            <a:off x="1275344" y="433549"/>
            <a:ext cx="10044023" cy="877729"/>
          </a:xfrm>
        </p:spPr>
        <p:txBody>
          <a:bodyPr anchor="ctr">
            <a:normAutofit/>
          </a:bodyPr>
          <a:lstStyle/>
          <a:p>
            <a:pPr marL="0" marR="0" lvl="0" indent="0" defTabSz="914400" rtl="0" eaLnBrk="0" fontAlgn="base" latinLnBrk="0" hangingPunct="0">
              <a:spcBef>
                <a:spcPct val="0"/>
              </a:spcBef>
              <a:spcAft>
                <a:spcPct val="0"/>
              </a:spcAft>
              <a:buClrTx/>
              <a:buSzTx/>
              <a:buFontTx/>
              <a:buNone/>
              <a:tabLst/>
            </a:pPr>
            <a:r>
              <a:rPr lang="en-US" altLang="en-US" sz="2800" b="1" dirty="0" bmk="_Toc202342302">
                <a:solidFill>
                  <a:srgbClr val="FFFFFF"/>
                </a:solidFill>
                <a:latin typeface="Arial" panose="020B0604020202020204" pitchFamily="34" charset="0"/>
                <a:ea typeface="Times" panose="02020603050405020304" pitchFamily="18" charset="0"/>
                <a:cs typeface="Arial" panose="020B0604020202020204" pitchFamily="34" charset="0"/>
              </a:rPr>
              <a:t>Results: </a:t>
            </a:r>
            <a:r>
              <a:rPr kumimoji="0" lang="en-US" altLang="en-US" sz="2800" b="1" i="0" u="none" strike="noStrike" cap="none" normalizeH="0" baseline="0" dirty="0" bmk="_Toc202342302">
                <a:ln>
                  <a:noFill/>
                </a:ln>
                <a:solidFill>
                  <a:srgbClr val="FFFFFF"/>
                </a:solidFill>
                <a:effectLst/>
                <a:latin typeface="Arial" panose="020B0604020202020204" pitchFamily="34" charset="0"/>
                <a:ea typeface="Times" panose="02020603050405020304" pitchFamily="18" charset="0"/>
                <a:cs typeface="Arial" panose="020B0604020202020204" pitchFamily="34" charset="0"/>
              </a:rPr>
              <a:t>Demographic comparison between Census data for the study area and survey sample.</a:t>
            </a:r>
            <a:endParaRPr kumimoji="0" lang="en-US" altLang="en-US" sz="2800" b="0" i="0" u="none" strike="noStrike" cap="none" normalizeH="0" baseline="0" dirty="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F3572338-A84F-0FF7-1E25-ED7DF80F4B70}"/>
              </a:ext>
            </a:extLst>
          </p:cNvPr>
          <p:cNvGraphicFramePr>
            <a:graphicFrameLocks noGrp="1"/>
          </p:cNvGraphicFramePr>
          <p:nvPr>
            <p:ph idx="1"/>
            <p:extLst>
              <p:ext uri="{D42A27DB-BD31-4B8C-83A1-F6EECF244321}">
                <p14:modId xmlns:p14="http://schemas.microsoft.com/office/powerpoint/2010/main" val="4232636860"/>
              </p:ext>
            </p:extLst>
          </p:nvPr>
        </p:nvGraphicFramePr>
        <p:xfrm>
          <a:off x="2847760" y="1924820"/>
          <a:ext cx="9149168" cy="4687644"/>
        </p:xfrm>
        <a:graphic>
          <a:graphicData uri="http://schemas.openxmlformats.org/drawingml/2006/table">
            <a:tbl>
              <a:tblPr firstRow="1" firstCol="1">
                <a:tableStyleId>{5C22544A-7EE6-4342-B048-85BDC9FD1C3A}</a:tableStyleId>
              </a:tblPr>
              <a:tblGrid>
                <a:gridCol w="1377092">
                  <a:extLst>
                    <a:ext uri="{9D8B030D-6E8A-4147-A177-3AD203B41FA5}">
                      <a16:colId xmlns:a16="http://schemas.microsoft.com/office/drawing/2014/main" val="164663930"/>
                    </a:ext>
                  </a:extLst>
                </a:gridCol>
                <a:gridCol w="2971476">
                  <a:extLst>
                    <a:ext uri="{9D8B030D-6E8A-4147-A177-3AD203B41FA5}">
                      <a16:colId xmlns:a16="http://schemas.microsoft.com/office/drawing/2014/main" val="1860693071"/>
                    </a:ext>
                  </a:extLst>
                </a:gridCol>
                <a:gridCol w="960120">
                  <a:extLst>
                    <a:ext uri="{9D8B030D-6E8A-4147-A177-3AD203B41FA5}">
                      <a16:colId xmlns:a16="http://schemas.microsoft.com/office/drawing/2014/main" val="4020268425"/>
                    </a:ext>
                  </a:extLst>
                </a:gridCol>
                <a:gridCol w="3840480">
                  <a:extLst>
                    <a:ext uri="{9D8B030D-6E8A-4147-A177-3AD203B41FA5}">
                      <a16:colId xmlns:a16="http://schemas.microsoft.com/office/drawing/2014/main" val="658921601"/>
                    </a:ext>
                  </a:extLst>
                </a:gridCol>
              </a:tblGrid>
              <a:tr h="542874">
                <a:tc>
                  <a:txBody>
                    <a:bodyPr/>
                    <a:lstStyle/>
                    <a:p>
                      <a:pPr marL="0" marR="0">
                        <a:spcBef>
                          <a:spcPts val="300"/>
                        </a:spcBef>
                        <a:spcAft>
                          <a:spcPts val="300"/>
                        </a:spcAft>
                        <a:buNone/>
                      </a:pPr>
                      <a:r>
                        <a:rPr lang="en-US" sz="1300">
                          <a:effectLst/>
                        </a:rPr>
                        <a:t>Variable</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Seattle Study Area Population (across 6 neighborhoods, n = 33,054)</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a:effectLst/>
                        </a:rPr>
                        <a:t>SCORE Survey sample </a:t>
                      </a:r>
                    </a:p>
                    <a:p>
                      <a:pPr marL="0" marR="0">
                        <a:spcBef>
                          <a:spcPts val="300"/>
                        </a:spcBef>
                        <a:spcAft>
                          <a:spcPts val="300"/>
                        </a:spcAft>
                        <a:buNone/>
                      </a:pPr>
                      <a:r>
                        <a:rPr lang="en-US" sz="1300">
                          <a:effectLst/>
                        </a:rPr>
                        <a:t>(n=117)</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1573240349"/>
                  </a:ext>
                </a:extLst>
              </a:tr>
              <a:tr h="443810">
                <a:tc>
                  <a:txBody>
                    <a:bodyPr/>
                    <a:lstStyle/>
                    <a:p>
                      <a:pPr marL="0" marR="0">
                        <a:spcBef>
                          <a:spcPts val="300"/>
                        </a:spcBef>
                        <a:spcAft>
                          <a:spcPts val="300"/>
                        </a:spcAft>
                        <a:buNone/>
                      </a:pPr>
                      <a:r>
                        <a:rPr lang="en-US" sz="1300">
                          <a:effectLst/>
                        </a:rPr>
                        <a:t>Median Household Income</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$89,130</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dirty="0">
                          <a:effectLst/>
                        </a:rPr>
                        <a:t>$68,334</a:t>
                      </a:r>
                      <a:endParaRPr lang="en-US" sz="1300" dirty="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1278486030"/>
                  </a:ext>
                </a:extLst>
              </a:tr>
              <a:tr h="245680">
                <a:tc>
                  <a:txBody>
                    <a:bodyPr/>
                    <a:lstStyle/>
                    <a:p>
                      <a:pPr marL="0" marR="0">
                        <a:spcBef>
                          <a:spcPts val="300"/>
                        </a:spcBef>
                        <a:spcAft>
                          <a:spcPts val="300"/>
                        </a:spcAft>
                        <a:buNone/>
                      </a:pPr>
                      <a:r>
                        <a:rPr lang="en-US" sz="1300">
                          <a:effectLst/>
                        </a:rPr>
                        <a:t>Home Ownership</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64%</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a:effectLst/>
                        </a:rPr>
                        <a:t>62%</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3404494609"/>
                  </a:ext>
                </a:extLst>
              </a:tr>
              <a:tr h="245680">
                <a:tc>
                  <a:txBody>
                    <a:bodyPr/>
                    <a:lstStyle/>
                    <a:p>
                      <a:pPr marL="0" marR="0">
                        <a:spcBef>
                          <a:spcPts val="300"/>
                        </a:spcBef>
                        <a:spcAft>
                          <a:spcPts val="300"/>
                        </a:spcAft>
                        <a:buNone/>
                      </a:pPr>
                      <a:r>
                        <a:rPr lang="en-US" sz="1300">
                          <a:effectLst/>
                        </a:rPr>
                        <a:t>Race and Ethnicity</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13% Hispanic or Latino</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a:effectLst/>
                        </a:rPr>
                        <a:t>12% Hispanic or Latino</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3590111198"/>
                  </a:ext>
                </a:extLst>
              </a:tr>
              <a:tr h="443810">
                <a:tc>
                  <a:txBody>
                    <a:bodyPr/>
                    <a:lstStyle/>
                    <a:p>
                      <a:pPr marL="0" marR="0">
                        <a:spcBef>
                          <a:spcPts val="300"/>
                        </a:spcBef>
                        <a:spcAft>
                          <a:spcPts val="300"/>
                        </a:spcAft>
                        <a:buNone/>
                      </a:pPr>
                      <a:r>
                        <a:rPr lang="en-US" sz="1300" dirty="0">
                          <a:effectLst/>
                        </a:rPr>
                        <a:t>Disability</a:t>
                      </a:r>
                      <a:endParaRPr lang="en-US" sz="13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12% (disability defined as an individual with a hearing, visual, cognitive, ambulatory, self-care, or independent living disability)</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a:effectLst/>
                        </a:rPr>
                        <a:t>25% (disability defined as (‘condition worsened by a power outage’)</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3315411209"/>
                  </a:ext>
                </a:extLst>
              </a:tr>
              <a:tr h="443810">
                <a:tc>
                  <a:txBody>
                    <a:bodyPr/>
                    <a:lstStyle/>
                    <a:p>
                      <a:pPr marL="0" marR="0">
                        <a:spcBef>
                          <a:spcPts val="300"/>
                        </a:spcBef>
                        <a:spcAft>
                          <a:spcPts val="300"/>
                        </a:spcAft>
                        <a:buNone/>
                      </a:pPr>
                      <a:r>
                        <a:rPr lang="en-US" sz="1300">
                          <a:effectLst/>
                        </a:rPr>
                        <a:t>Transportation</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gridSpan="2">
                  <a:txBody>
                    <a:bodyPr/>
                    <a:lstStyle/>
                    <a:p>
                      <a:pPr marL="0" marR="0">
                        <a:spcBef>
                          <a:spcPts val="300"/>
                        </a:spcBef>
                        <a:spcAft>
                          <a:spcPts val="300"/>
                        </a:spcAft>
                        <a:buNone/>
                      </a:pPr>
                      <a:r>
                        <a:rPr lang="en-US" sz="1300">
                          <a:effectLst/>
                        </a:rPr>
                        <a:t>9% do not own a vehicle</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hMerge="1">
                  <a:txBody>
                    <a:bodyPr/>
                    <a:lstStyle/>
                    <a:p>
                      <a:endParaRPr lang="en-US"/>
                    </a:p>
                  </a:txBody>
                  <a:tcPr/>
                </a:tc>
                <a:tc>
                  <a:txBody>
                    <a:bodyPr/>
                    <a:lstStyle/>
                    <a:p>
                      <a:pPr marL="0" marR="0">
                        <a:spcBef>
                          <a:spcPts val="300"/>
                        </a:spcBef>
                        <a:spcAft>
                          <a:spcPts val="300"/>
                        </a:spcAft>
                        <a:buNone/>
                      </a:pPr>
                      <a:r>
                        <a:rPr lang="en-US" sz="1300">
                          <a:effectLst/>
                        </a:rPr>
                        <a:t>7% of households do not own or have access to a vehicle</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3939701924"/>
                  </a:ext>
                </a:extLst>
              </a:tr>
              <a:tr h="245680">
                <a:tc rowSpan="3">
                  <a:txBody>
                    <a:bodyPr/>
                    <a:lstStyle/>
                    <a:p>
                      <a:pPr marL="0" marR="0">
                        <a:spcBef>
                          <a:spcPts val="300"/>
                        </a:spcBef>
                        <a:spcAft>
                          <a:spcPts val="300"/>
                        </a:spcAft>
                        <a:buNone/>
                      </a:pPr>
                      <a:r>
                        <a:rPr lang="en-US" sz="1300">
                          <a:effectLst/>
                        </a:rPr>
                        <a:t>Age</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Median Age</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 39</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42</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1988082408"/>
                  </a:ext>
                </a:extLst>
              </a:tr>
              <a:tr h="245680">
                <a:tc vMerge="1">
                  <a:txBody>
                    <a:bodyPr/>
                    <a:lstStyle/>
                    <a:p>
                      <a:endParaRPr lang="en-US"/>
                    </a:p>
                  </a:txBody>
                  <a:tcPr/>
                </a:tc>
                <a:tc>
                  <a:txBody>
                    <a:bodyPr/>
                    <a:lstStyle/>
                    <a:p>
                      <a:pPr marL="0" marR="0">
                        <a:spcBef>
                          <a:spcPts val="300"/>
                        </a:spcBef>
                        <a:spcAft>
                          <a:spcPts val="300"/>
                        </a:spcAft>
                        <a:buNone/>
                      </a:pPr>
                      <a:r>
                        <a:rPr lang="en-US" sz="1300">
                          <a:effectLst/>
                        </a:rPr>
                        <a:t>Households with individuals under 18</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30%</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58%</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1168549443"/>
                  </a:ext>
                </a:extLst>
              </a:tr>
              <a:tr h="245680">
                <a:tc vMerge="1">
                  <a:txBody>
                    <a:bodyPr/>
                    <a:lstStyle/>
                    <a:p>
                      <a:endParaRPr lang="en-US"/>
                    </a:p>
                  </a:txBody>
                  <a:tcPr/>
                </a:tc>
                <a:tc>
                  <a:txBody>
                    <a:bodyPr/>
                    <a:lstStyle/>
                    <a:p>
                      <a:pPr marL="0" marR="0">
                        <a:spcBef>
                          <a:spcPts val="300"/>
                        </a:spcBef>
                        <a:spcAft>
                          <a:spcPts val="300"/>
                        </a:spcAft>
                        <a:buNone/>
                      </a:pPr>
                      <a:r>
                        <a:rPr lang="en-US" sz="1300">
                          <a:effectLst/>
                        </a:rPr>
                        <a:t>Households with individuals over 65</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28%</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23%</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2324658268"/>
                  </a:ext>
                </a:extLst>
              </a:tr>
              <a:tr h="245680">
                <a:tc rowSpan="4">
                  <a:txBody>
                    <a:bodyPr/>
                    <a:lstStyle/>
                    <a:p>
                      <a:pPr marL="0" marR="0">
                        <a:spcBef>
                          <a:spcPts val="300"/>
                        </a:spcBef>
                        <a:spcAft>
                          <a:spcPts val="300"/>
                        </a:spcAft>
                        <a:buNone/>
                      </a:pPr>
                      <a:r>
                        <a:rPr lang="en-US" sz="1300">
                          <a:effectLst/>
                        </a:rPr>
                        <a:t>Household Size</a:t>
                      </a:r>
                      <a:endParaRPr lang="en-US" sz="1300" b="1">
                        <a:effectLst/>
                        <a:latin typeface="Arial" panose="020B0604020202020204" pitchFamily="34" charset="0"/>
                        <a:ea typeface="Times New Roman" panose="02020603050405020304" pitchFamily="18" charset="0"/>
                        <a:cs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1 Person</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28%</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15%</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2915130512"/>
                  </a:ext>
                </a:extLst>
              </a:tr>
              <a:tr h="245680">
                <a:tc vMerge="1">
                  <a:txBody>
                    <a:bodyPr/>
                    <a:lstStyle/>
                    <a:p>
                      <a:endParaRPr lang="en-US"/>
                    </a:p>
                  </a:txBody>
                  <a:tcPr/>
                </a:tc>
                <a:tc>
                  <a:txBody>
                    <a:bodyPr/>
                    <a:lstStyle/>
                    <a:p>
                      <a:pPr marL="0" marR="0">
                        <a:spcBef>
                          <a:spcPts val="300"/>
                        </a:spcBef>
                        <a:spcAft>
                          <a:spcPts val="300"/>
                        </a:spcAft>
                        <a:buNone/>
                      </a:pPr>
                      <a:r>
                        <a:rPr lang="en-US" sz="1300">
                          <a:effectLst/>
                        </a:rPr>
                        <a:t>2 Person</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31%</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30%</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2562303486"/>
                  </a:ext>
                </a:extLst>
              </a:tr>
              <a:tr h="245680">
                <a:tc vMerge="1">
                  <a:txBody>
                    <a:bodyPr/>
                    <a:lstStyle/>
                    <a:p>
                      <a:endParaRPr lang="en-US"/>
                    </a:p>
                  </a:txBody>
                  <a:tcPr/>
                </a:tc>
                <a:tc>
                  <a:txBody>
                    <a:bodyPr/>
                    <a:lstStyle/>
                    <a:p>
                      <a:pPr marL="0" marR="0">
                        <a:spcBef>
                          <a:spcPts val="300"/>
                        </a:spcBef>
                        <a:spcAft>
                          <a:spcPts val="300"/>
                        </a:spcAft>
                        <a:buNone/>
                      </a:pPr>
                      <a:r>
                        <a:rPr lang="en-US" sz="1300">
                          <a:effectLst/>
                        </a:rPr>
                        <a:t>3 Person</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17%</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a:effectLst/>
                        </a:rPr>
                        <a:t>21%</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2131694607"/>
                  </a:ext>
                </a:extLst>
              </a:tr>
              <a:tr h="245680">
                <a:tc vMerge="1">
                  <a:txBody>
                    <a:bodyPr/>
                    <a:lstStyle/>
                    <a:p>
                      <a:endParaRPr lang="en-US"/>
                    </a:p>
                  </a:txBody>
                  <a:tcPr/>
                </a:tc>
                <a:tc>
                  <a:txBody>
                    <a:bodyPr/>
                    <a:lstStyle/>
                    <a:p>
                      <a:pPr marL="0" marR="0">
                        <a:spcBef>
                          <a:spcPts val="300"/>
                        </a:spcBef>
                        <a:spcAft>
                          <a:spcPts val="300"/>
                        </a:spcAft>
                        <a:buNone/>
                      </a:pPr>
                      <a:r>
                        <a:rPr lang="en-US" sz="1300">
                          <a:effectLst/>
                        </a:rPr>
                        <a:t>4 Person or more</a:t>
                      </a:r>
                      <a:endParaRPr lang="en-US" sz="130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dirty="0">
                          <a:effectLst/>
                        </a:rPr>
                        <a:t>24%</a:t>
                      </a:r>
                      <a:endParaRPr lang="en-US" sz="1300" dirty="0">
                        <a:solidFill>
                          <a:srgbClr val="000000"/>
                        </a:solidFill>
                        <a:effectLst/>
                        <a:latin typeface="Arial" panose="020B0604020202020204" pitchFamily="34" charset="0"/>
                        <a:ea typeface="Times New Roman" panose="02020603050405020304" pitchFamily="18" charset="0"/>
                      </a:endParaRPr>
                    </a:p>
                  </a:txBody>
                  <a:tcPr marL="70959" marR="70959" marT="0" marB="0"/>
                </a:tc>
                <a:tc>
                  <a:txBody>
                    <a:bodyPr/>
                    <a:lstStyle/>
                    <a:p>
                      <a:pPr marL="0" marR="0">
                        <a:spcBef>
                          <a:spcPts val="300"/>
                        </a:spcBef>
                        <a:spcAft>
                          <a:spcPts val="300"/>
                        </a:spcAft>
                        <a:buNone/>
                      </a:pPr>
                      <a:r>
                        <a:rPr lang="en-US" sz="1300" dirty="0">
                          <a:effectLst/>
                        </a:rPr>
                        <a:t>35%</a:t>
                      </a:r>
                      <a:endParaRPr lang="en-US" sz="1300" dirty="0">
                        <a:solidFill>
                          <a:srgbClr val="000000"/>
                        </a:solidFill>
                        <a:effectLst/>
                        <a:latin typeface="Arial" panose="020B0604020202020204" pitchFamily="34" charset="0"/>
                        <a:ea typeface="Times New Roman" panose="02020603050405020304" pitchFamily="18" charset="0"/>
                      </a:endParaRPr>
                    </a:p>
                  </a:txBody>
                  <a:tcPr marL="70959" marR="70959" marT="0" marB="0"/>
                </a:tc>
                <a:extLst>
                  <a:ext uri="{0D108BD9-81ED-4DB2-BD59-A6C34878D82A}">
                    <a16:rowId xmlns:a16="http://schemas.microsoft.com/office/drawing/2014/main" val="3602628222"/>
                  </a:ext>
                </a:extLst>
              </a:tr>
            </a:tbl>
          </a:graphicData>
        </a:graphic>
      </p:graphicFrame>
      <p:sp>
        <p:nvSpPr>
          <p:cNvPr id="3" name="TextBox 2">
            <a:extLst>
              <a:ext uri="{FF2B5EF4-FFF2-40B4-BE49-F238E27FC236}">
                <a16:creationId xmlns:a16="http://schemas.microsoft.com/office/drawing/2014/main" id="{A2B8CD35-600A-00FC-F5E6-4FEC838D15D1}"/>
              </a:ext>
            </a:extLst>
          </p:cNvPr>
          <p:cNvSpPr txBox="1"/>
          <p:nvPr/>
        </p:nvSpPr>
        <p:spPr>
          <a:xfrm>
            <a:off x="403264" y="2529704"/>
            <a:ext cx="2249424" cy="3477875"/>
          </a:xfrm>
          <a:prstGeom prst="rect">
            <a:avLst/>
          </a:prstGeom>
          <a:noFill/>
        </p:spPr>
        <p:txBody>
          <a:bodyPr wrap="square" rtlCol="0">
            <a:spAutoFit/>
          </a:bodyPr>
          <a:lstStyle/>
          <a:p>
            <a:r>
              <a:rPr lang="en-US" sz="2000" dirty="0"/>
              <a:t>***Households in survey sample </a:t>
            </a:r>
            <a:r>
              <a:rPr lang="en-US" sz="2000" dirty="0">
                <a:effectLst/>
                <a:latin typeface="Times New Roman" panose="02020603050405020304" pitchFamily="18" charset="0"/>
                <a:ea typeface="Times New Roman" panose="02020603050405020304" pitchFamily="18" charset="0"/>
              </a:rPr>
              <a:t>are larger, more educated, earn lower incomes, and are more likely to have children at home than the average household in study area Census tracts. </a:t>
            </a:r>
            <a:endParaRPr lang="en-US" sz="2000" dirty="0"/>
          </a:p>
        </p:txBody>
      </p:sp>
    </p:spTree>
    <p:extLst>
      <p:ext uri="{BB962C8B-B14F-4D97-AF65-F5344CB8AC3E}">
        <p14:creationId xmlns:p14="http://schemas.microsoft.com/office/powerpoint/2010/main" val="3834391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97479-4C24-4BB6-A54F-64F3084B0873}"/>
              </a:ext>
            </a:extLst>
          </p:cNvPr>
          <p:cNvSpPr>
            <a:spLocks noGrp="1"/>
          </p:cNvSpPr>
          <p:nvPr>
            <p:ph type="title"/>
          </p:nvPr>
        </p:nvSpPr>
        <p:spPr>
          <a:xfrm>
            <a:off x="83288" y="103469"/>
            <a:ext cx="10515600" cy="1325563"/>
          </a:xfrm>
        </p:spPr>
        <p:txBody>
          <a:bodyPr/>
          <a:lstStyle/>
          <a:p>
            <a:r>
              <a:rPr lang="en-US" dirty="0"/>
              <a:t>Critical Service Locations –</a:t>
            </a:r>
            <a:br>
              <a:rPr lang="en-US" dirty="0"/>
            </a:br>
            <a:r>
              <a:rPr lang="en-US" i="1" dirty="0"/>
              <a:t>Black Sky </a:t>
            </a:r>
          </a:p>
        </p:txBody>
      </p:sp>
      <p:graphicFrame>
        <p:nvGraphicFramePr>
          <p:cNvPr id="7" name="Content Placeholder 6">
            <a:extLst>
              <a:ext uri="{FF2B5EF4-FFF2-40B4-BE49-F238E27FC236}">
                <a16:creationId xmlns:a16="http://schemas.microsoft.com/office/drawing/2014/main" id="{8441A390-E78B-FE6B-9720-E814A0F75656}"/>
              </a:ext>
            </a:extLst>
          </p:cNvPr>
          <p:cNvGraphicFramePr>
            <a:graphicFrameLocks noGrp="1"/>
          </p:cNvGraphicFramePr>
          <p:nvPr>
            <p:ph idx="1"/>
            <p:extLst>
              <p:ext uri="{D42A27DB-BD31-4B8C-83A1-F6EECF244321}">
                <p14:modId xmlns:p14="http://schemas.microsoft.com/office/powerpoint/2010/main" val="2857418447"/>
              </p:ext>
            </p:extLst>
          </p:nvPr>
        </p:nvGraphicFramePr>
        <p:xfrm>
          <a:off x="6545179" y="103469"/>
          <a:ext cx="5424852" cy="6025343"/>
        </p:xfrm>
        <a:graphic>
          <a:graphicData uri="http://schemas.openxmlformats.org/drawingml/2006/table">
            <a:tbl>
              <a:tblPr firstRow="1" firstCol="1"/>
              <a:tblGrid>
                <a:gridCol w="856554">
                  <a:extLst>
                    <a:ext uri="{9D8B030D-6E8A-4147-A177-3AD203B41FA5}">
                      <a16:colId xmlns:a16="http://schemas.microsoft.com/office/drawing/2014/main" val="1051137920"/>
                    </a:ext>
                  </a:extLst>
                </a:gridCol>
                <a:gridCol w="285516">
                  <a:extLst>
                    <a:ext uri="{9D8B030D-6E8A-4147-A177-3AD203B41FA5}">
                      <a16:colId xmlns:a16="http://schemas.microsoft.com/office/drawing/2014/main" val="2878233217"/>
                    </a:ext>
                  </a:extLst>
                </a:gridCol>
                <a:gridCol w="260140">
                  <a:extLst>
                    <a:ext uri="{9D8B030D-6E8A-4147-A177-3AD203B41FA5}">
                      <a16:colId xmlns:a16="http://schemas.microsoft.com/office/drawing/2014/main" val="2143228451"/>
                    </a:ext>
                  </a:extLst>
                </a:gridCol>
                <a:gridCol w="374348">
                  <a:extLst>
                    <a:ext uri="{9D8B030D-6E8A-4147-A177-3AD203B41FA5}">
                      <a16:colId xmlns:a16="http://schemas.microsoft.com/office/drawing/2014/main" val="3054432405"/>
                    </a:ext>
                  </a:extLst>
                </a:gridCol>
                <a:gridCol w="374348">
                  <a:extLst>
                    <a:ext uri="{9D8B030D-6E8A-4147-A177-3AD203B41FA5}">
                      <a16:colId xmlns:a16="http://schemas.microsoft.com/office/drawing/2014/main" val="2453502896"/>
                    </a:ext>
                  </a:extLst>
                </a:gridCol>
                <a:gridCol w="374348">
                  <a:extLst>
                    <a:ext uri="{9D8B030D-6E8A-4147-A177-3AD203B41FA5}">
                      <a16:colId xmlns:a16="http://schemas.microsoft.com/office/drawing/2014/main" val="3534583210"/>
                    </a:ext>
                  </a:extLst>
                </a:gridCol>
                <a:gridCol w="374348">
                  <a:extLst>
                    <a:ext uri="{9D8B030D-6E8A-4147-A177-3AD203B41FA5}">
                      <a16:colId xmlns:a16="http://schemas.microsoft.com/office/drawing/2014/main" val="2987222470"/>
                    </a:ext>
                  </a:extLst>
                </a:gridCol>
                <a:gridCol w="412416">
                  <a:extLst>
                    <a:ext uri="{9D8B030D-6E8A-4147-A177-3AD203B41FA5}">
                      <a16:colId xmlns:a16="http://schemas.microsoft.com/office/drawing/2014/main" val="1908450901"/>
                    </a:ext>
                  </a:extLst>
                </a:gridCol>
                <a:gridCol w="342622">
                  <a:extLst>
                    <a:ext uri="{9D8B030D-6E8A-4147-A177-3AD203B41FA5}">
                      <a16:colId xmlns:a16="http://schemas.microsoft.com/office/drawing/2014/main" val="3250935760"/>
                    </a:ext>
                  </a:extLst>
                </a:gridCol>
                <a:gridCol w="228415">
                  <a:extLst>
                    <a:ext uri="{9D8B030D-6E8A-4147-A177-3AD203B41FA5}">
                      <a16:colId xmlns:a16="http://schemas.microsoft.com/office/drawing/2014/main" val="1776730122"/>
                    </a:ext>
                  </a:extLst>
                </a:gridCol>
                <a:gridCol w="399725">
                  <a:extLst>
                    <a:ext uri="{9D8B030D-6E8A-4147-A177-3AD203B41FA5}">
                      <a16:colId xmlns:a16="http://schemas.microsoft.com/office/drawing/2014/main" val="240684420"/>
                    </a:ext>
                  </a:extLst>
                </a:gridCol>
                <a:gridCol w="399725">
                  <a:extLst>
                    <a:ext uri="{9D8B030D-6E8A-4147-A177-3AD203B41FA5}">
                      <a16:colId xmlns:a16="http://schemas.microsoft.com/office/drawing/2014/main" val="3613574959"/>
                    </a:ext>
                  </a:extLst>
                </a:gridCol>
                <a:gridCol w="399725">
                  <a:extLst>
                    <a:ext uri="{9D8B030D-6E8A-4147-A177-3AD203B41FA5}">
                      <a16:colId xmlns:a16="http://schemas.microsoft.com/office/drawing/2014/main" val="226349011"/>
                    </a:ext>
                  </a:extLst>
                </a:gridCol>
                <a:gridCol w="342622">
                  <a:extLst>
                    <a:ext uri="{9D8B030D-6E8A-4147-A177-3AD203B41FA5}">
                      <a16:colId xmlns:a16="http://schemas.microsoft.com/office/drawing/2014/main" val="844114894"/>
                    </a:ext>
                  </a:extLst>
                </a:gridCol>
              </a:tblGrid>
              <a:tr h="957430">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Location Types</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Cook Food</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Obtain Food/Water</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Store Food </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Store Medicine</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Healthcare Procedure</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Operate Medical Device</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Thermal Regulation</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Hygiene</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Communication</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Information </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Lighting </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Other Tasks</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800" b="1" dirty="0">
                          <a:solidFill>
                            <a:srgbClr val="000000"/>
                          </a:solidFill>
                          <a:effectLst/>
                          <a:latin typeface="Arial" panose="020B0604020202020204" pitchFamily="34" charset="0"/>
                          <a:ea typeface="Times" panose="02020603050405020304" pitchFamily="18" charset="0"/>
                        </a:rPr>
                        <a:t>Total</a:t>
                      </a:r>
                      <a:endParaRPr lang="en-US" sz="900" dirty="0">
                        <a:solidFill>
                          <a:srgbClr val="000000"/>
                        </a:solidFill>
                        <a:effectLst/>
                        <a:latin typeface="Times New Roman" panose="02020603050405020304" pitchFamily="18" charset="0"/>
                        <a:ea typeface="Times" panose="02020603050405020304" pitchFamily="18" charset="0"/>
                      </a:endParaRPr>
                    </a:p>
                  </a:txBody>
                  <a:tcPr marL="5641" marR="5641" marT="5641"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5177437"/>
                  </a:ext>
                </a:extLst>
              </a:tr>
              <a:tr h="152803">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Bank</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EC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EFC7"/>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DF6"/>
                    </a:solidFill>
                  </a:tcPr>
                </a:tc>
                <a:extLst>
                  <a:ext uri="{0D108BD9-81ED-4DB2-BD59-A6C34878D82A}">
                    <a16:rowId xmlns:a16="http://schemas.microsoft.com/office/drawing/2014/main" val="2836311210"/>
                  </a:ext>
                </a:extLst>
              </a:tr>
              <a:tr h="299571">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Convenience store</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BEDC3"/>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CEEC4"/>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FE7B9"/>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AECC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EFC7"/>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5</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DDDA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CEEC4"/>
                    </a:solidFill>
                  </a:tcPr>
                </a:tc>
                <a:extLst>
                  <a:ext uri="{0D108BD9-81ED-4DB2-BD59-A6C34878D82A}">
                    <a16:rowId xmlns:a16="http://schemas.microsoft.com/office/drawing/2014/main" val="858911089"/>
                  </a:ext>
                </a:extLst>
              </a:tr>
              <a:tr h="299571">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Community Center</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3</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FE7B9"/>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EFC6"/>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13</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AD39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AECC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25</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39</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13</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99</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586361372"/>
                  </a:ext>
                </a:extLst>
              </a:tr>
              <a:tr h="299571">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Doctor's office</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3CF95"/>
                    </a:solidFill>
                  </a:tcPr>
                </a:tc>
                <a:tc>
                  <a:txBody>
                    <a:bodyPr/>
                    <a:lstStyle/>
                    <a:p>
                      <a:pPr marL="0" marR="0">
                        <a:spcAft>
                          <a:spcPts val="1200"/>
                        </a:spcAft>
                        <a:buNone/>
                      </a:pPr>
                      <a:r>
                        <a:rPr lang="en-US" sz="600" dirty="0">
                          <a:solidFill>
                            <a:srgbClr val="000000"/>
                          </a:solidFill>
                          <a:effectLst/>
                          <a:latin typeface="Arial" panose="020B0604020202020204" pitchFamily="34" charset="0"/>
                          <a:ea typeface="Times" panose="02020603050405020304" pitchFamily="18" charset="0"/>
                        </a:rPr>
                        <a:t>0</a:t>
                      </a:r>
                      <a:endParaRPr lang="en-US" sz="700" dirty="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AEDC3"/>
                    </a:solidFill>
                  </a:tcPr>
                </a:tc>
                <a:extLst>
                  <a:ext uri="{0D108BD9-81ED-4DB2-BD59-A6C34878D82A}">
                    <a16:rowId xmlns:a16="http://schemas.microsoft.com/office/drawing/2014/main" val="1463081872"/>
                  </a:ext>
                </a:extLst>
              </a:tr>
              <a:tr h="299571">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Dialysis center</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EC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03698652"/>
                  </a:ext>
                </a:extLst>
              </a:tr>
              <a:tr h="234685">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Food bank</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9</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BE4B6"/>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3</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E1B1"/>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EFC7"/>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E4B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AEDC3"/>
                    </a:solidFill>
                  </a:tcPr>
                </a:tc>
                <a:extLst>
                  <a:ext uri="{0D108BD9-81ED-4DB2-BD59-A6C34878D82A}">
                    <a16:rowId xmlns:a16="http://schemas.microsoft.com/office/drawing/2014/main" val="807421267"/>
                  </a:ext>
                </a:extLst>
              </a:tr>
              <a:tr h="234685">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Grocery store</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BEDC3"/>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37</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8</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C88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E4B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EC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7A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0E7BA"/>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E1B1"/>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57</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D59F"/>
                    </a:solidFill>
                  </a:tcPr>
                </a:tc>
                <a:extLst>
                  <a:ext uri="{0D108BD9-81ED-4DB2-BD59-A6C34878D82A}">
                    <a16:rowId xmlns:a16="http://schemas.microsoft.com/office/drawing/2014/main" val="727290440"/>
                  </a:ext>
                </a:extLst>
              </a:tr>
              <a:tr h="234685">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Gas station</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BEDC3"/>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EFC7"/>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DF6"/>
                    </a:solidFill>
                  </a:tcPr>
                </a:tc>
                <a:extLst>
                  <a:ext uri="{0D108BD9-81ED-4DB2-BD59-A6C34878D82A}">
                    <a16:rowId xmlns:a16="http://schemas.microsoft.com/office/drawing/2014/main" val="4018681879"/>
                  </a:ext>
                </a:extLst>
              </a:tr>
              <a:tr h="152803">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Hospital</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EFC6"/>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0D6A0"/>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7A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9ECC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15</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9ECC2"/>
                    </a:solidFill>
                  </a:tcPr>
                </a:tc>
                <a:extLst>
                  <a:ext uri="{0D108BD9-81ED-4DB2-BD59-A6C34878D82A}">
                    <a16:rowId xmlns:a16="http://schemas.microsoft.com/office/drawing/2014/main" val="667292839"/>
                  </a:ext>
                </a:extLst>
              </a:tr>
              <a:tr h="299571">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Hardware Store</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BEDC3"/>
                    </a:solidFill>
                  </a:tcPr>
                </a:tc>
                <a:tc>
                  <a:txBody>
                    <a:bodyPr/>
                    <a:lstStyle/>
                    <a:p>
                      <a:pPr marL="0" marR="0">
                        <a:spcAft>
                          <a:spcPts val="1200"/>
                        </a:spcAft>
                        <a:buNone/>
                      </a:pPr>
                      <a:r>
                        <a:rPr lang="en-US" sz="600" dirty="0">
                          <a:solidFill>
                            <a:srgbClr val="000000"/>
                          </a:solidFill>
                          <a:effectLst/>
                          <a:latin typeface="Arial" panose="020B0604020202020204" pitchFamily="34" charset="0"/>
                          <a:ea typeface="Times" panose="02020603050405020304" pitchFamily="18" charset="0"/>
                        </a:rPr>
                        <a:t>0</a:t>
                      </a:r>
                      <a:endParaRPr lang="en-US" sz="700" dirty="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AEDC3"/>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DF6"/>
                    </a:solidFill>
                  </a:tcPr>
                </a:tc>
                <a:extLst>
                  <a:ext uri="{0D108BD9-81ED-4DB2-BD59-A6C34878D82A}">
                    <a16:rowId xmlns:a16="http://schemas.microsoft.com/office/drawing/2014/main" val="3226996799"/>
                  </a:ext>
                </a:extLst>
              </a:tr>
              <a:tr h="593106">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Home of a friend or family member</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6</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EBC0"/>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19</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DC483"/>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7A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34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19</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30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17</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5EAB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D9A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7A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172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2519361463"/>
                  </a:ext>
                </a:extLst>
              </a:tr>
              <a:tr h="234685">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Laundromat</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BEDC3"/>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6</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7A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7</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F0C8"/>
                    </a:solidFill>
                  </a:tcPr>
                </a:tc>
                <a:extLst>
                  <a:ext uri="{0D108BD9-81ED-4DB2-BD59-A6C34878D82A}">
                    <a16:rowId xmlns:a16="http://schemas.microsoft.com/office/drawing/2014/main" val="3401614273"/>
                  </a:ext>
                </a:extLst>
              </a:tr>
              <a:tr h="348515">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Other (Walk in clinic)</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EC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12427137"/>
                  </a:ext>
                </a:extLst>
              </a:tr>
              <a:tr h="234685">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Pharmacy</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EFC6"/>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EBC1"/>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3</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CB8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AECC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29</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BE5B6"/>
                    </a:solidFill>
                  </a:tcPr>
                </a:tc>
                <a:extLst>
                  <a:ext uri="{0D108BD9-81ED-4DB2-BD59-A6C34878D82A}">
                    <a16:rowId xmlns:a16="http://schemas.microsoft.com/office/drawing/2014/main" val="3327280724"/>
                  </a:ext>
                </a:extLst>
              </a:tr>
              <a:tr h="299571">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Place of Worship</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BEDC3"/>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9ECC1"/>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EC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AECC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AECC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7</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F0C8"/>
                    </a:solidFill>
                  </a:tcPr>
                </a:tc>
                <a:extLst>
                  <a:ext uri="{0D108BD9-81ED-4DB2-BD59-A6C34878D82A}">
                    <a16:rowId xmlns:a16="http://schemas.microsoft.com/office/drawing/2014/main" val="3539246504"/>
                  </a:ext>
                </a:extLst>
              </a:tr>
              <a:tr h="234685">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Restaurant</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E3B4"/>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3</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AECC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EBC1"/>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EC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EEEC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EEFC6"/>
                    </a:solidFill>
                  </a:tcPr>
                </a:tc>
                <a:extLst>
                  <a:ext uri="{0D108BD9-81ED-4DB2-BD59-A6C34878D82A}">
                    <a16:rowId xmlns:a16="http://schemas.microsoft.com/office/drawing/2014/main" val="3035917029"/>
                  </a:ext>
                </a:extLst>
              </a:tr>
              <a:tr h="152803">
                <a:tc>
                  <a:txBody>
                    <a:bodyPr/>
                    <a:lstStyle/>
                    <a:p>
                      <a:pPr marL="0" marR="0">
                        <a:spcAft>
                          <a:spcPts val="1200"/>
                        </a:spcAft>
                        <a:buNone/>
                      </a:pPr>
                      <a:r>
                        <a:rPr lang="en-US" sz="900" b="1">
                          <a:solidFill>
                            <a:srgbClr val="000000"/>
                          </a:solidFill>
                          <a:effectLst/>
                          <a:latin typeface="Arial" panose="020B0604020202020204" pitchFamily="34" charset="0"/>
                          <a:ea typeface="Times" panose="02020603050405020304" pitchFamily="18" charset="0"/>
                        </a:rPr>
                        <a:t>School</a:t>
                      </a:r>
                      <a:endParaRPr lang="en-US" sz="1000" b="1">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E4B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E8BC"/>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EFC7"/>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4</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F8E4"/>
                    </a:solidFill>
                  </a:tcPr>
                </a:tc>
                <a:extLst>
                  <a:ext uri="{0D108BD9-81ED-4DB2-BD59-A6C34878D82A}">
                    <a16:rowId xmlns:a16="http://schemas.microsoft.com/office/drawing/2014/main" val="1370921721"/>
                  </a:ext>
                </a:extLst>
              </a:tr>
              <a:tr h="462347">
                <a:tc>
                  <a:txBody>
                    <a:bodyPr/>
                    <a:lstStyle/>
                    <a:p>
                      <a:pPr marL="0" marR="0">
                        <a:spcAft>
                          <a:spcPts val="1200"/>
                        </a:spcAft>
                        <a:buNone/>
                      </a:pPr>
                      <a:r>
                        <a:rPr lang="en-US" sz="900" b="1" dirty="0">
                          <a:solidFill>
                            <a:srgbClr val="000000"/>
                          </a:solidFill>
                          <a:effectLst/>
                          <a:latin typeface="Arial" panose="020B0604020202020204" pitchFamily="34" charset="0"/>
                          <a:ea typeface="Times" panose="02020603050405020304" pitchFamily="18" charset="0"/>
                        </a:rPr>
                        <a:t>Trusted household on my block</a:t>
                      </a:r>
                      <a:endParaRPr lang="en-US" sz="1000" b="1" dirty="0">
                        <a:solidFill>
                          <a:srgbClr val="000000"/>
                        </a:solidFill>
                        <a:effectLst/>
                        <a:latin typeface="Times New Roman" panose="02020603050405020304" pitchFamily="18" charset="0"/>
                        <a:ea typeface="Times" panose="02020603050405020304" pitchFamily="18" charset="0"/>
                      </a:endParaRPr>
                    </a:p>
                  </a:txBody>
                  <a:tcPr marL="5641" marR="5641" marT="564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3</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FE7B9"/>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FE7B9"/>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E4B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EC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EC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0</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AECC2"/>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2</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EC5"/>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3</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CE5B7"/>
                    </a:solidFill>
                  </a:tcPr>
                </a:tc>
                <a:tc>
                  <a:txBody>
                    <a:bodyPr/>
                    <a:lstStyle/>
                    <a:p>
                      <a:pPr marL="0" marR="0">
                        <a:spcAft>
                          <a:spcPts val="1200"/>
                        </a:spcAft>
                        <a:buNone/>
                      </a:pPr>
                      <a:r>
                        <a:rPr lang="en-US" sz="600">
                          <a:solidFill>
                            <a:srgbClr val="000000"/>
                          </a:solidFill>
                          <a:effectLst/>
                          <a:latin typeface="Arial" panose="020B0604020202020204" pitchFamily="34" charset="0"/>
                          <a:ea typeface="Times" panose="02020603050405020304" pitchFamily="18" charset="0"/>
                        </a:rPr>
                        <a:t>1</a:t>
                      </a:r>
                      <a:endParaRPr lang="en-US" sz="70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E4B5"/>
                    </a:solidFill>
                  </a:tcPr>
                </a:tc>
                <a:tc>
                  <a:txBody>
                    <a:bodyPr/>
                    <a:lstStyle/>
                    <a:p>
                      <a:pPr marL="0" marR="0">
                        <a:spcAft>
                          <a:spcPts val="1200"/>
                        </a:spcAft>
                        <a:buNone/>
                      </a:pPr>
                      <a:r>
                        <a:rPr lang="en-US" sz="600" dirty="0">
                          <a:solidFill>
                            <a:srgbClr val="000000"/>
                          </a:solidFill>
                          <a:effectLst/>
                          <a:latin typeface="Arial" panose="020B0604020202020204" pitchFamily="34" charset="0"/>
                          <a:ea typeface="Times" panose="02020603050405020304" pitchFamily="18" charset="0"/>
                        </a:rPr>
                        <a:t>16</a:t>
                      </a:r>
                      <a:endParaRPr lang="en-US" sz="700" dirty="0">
                        <a:solidFill>
                          <a:srgbClr val="000000"/>
                        </a:solidFill>
                        <a:effectLst/>
                        <a:latin typeface="Times New Roman" panose="02020603050405020304" pitchFamily="18" charset="0"/>
                        <a:ea typeface="Times" panose="02020603050405020304" pitchFamily="18" charset="0"/>
                      </a:endParaRPr>
                    </a:p>
                  </a:txBody>
                  <a:tcPr marL="5641" marR="5641" marT="56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ECC1"/>
                    </a:solidFill>
                  </a:tcPr>
                </a:tc>
                <a:extLst>
                  <a:ext uri="{0D108BD9-81ED-4DB2-BD59-A6C34878D82A}">
                    <a16:rowId xmlns:a16="http://schemas.microsoft.com/office/drawing/2014/main" val="2897170284"/>
                  </a:ext>
                </a:extLst>
              </a:tr>
            </a:tbl>
          </a:graphicData>
        </a:graphic>
      </p:graphicFrame>
      <p:sp>
        <p:nvSpPr>
          <p:cNvPr id="9" name="TextBox 8">
            <a:extLst>
              <a:ext uri="{FF2B5EF4-FFF2-40B4-BE49-F238E27FC236}">
                <a16:creationId xmlns:a16="http://schemas.microsoft.com/office/drawing/2014/main" id="{2FC25900-87B7-2031-0E48-9015466AB66A}"/>
              </a:ext>
            </a:extLst>
          </p:cNvPr>
          <p:cNvSpPr txBox="1"/>
          <p:nvPr/>
        </p:nvSpPr>
        <p:spPr>
          <a:xfrm>
            <a:off x="6179288" y="6128811"/>
            <a:ext cx="6096000" cy="738664"/>
          </a:xfrm>
          <a:prstGeom prst="rect">
            <a:avLst/>
          </a:prstGeom>
          <a:noFill/>
        </p:spPr>
        <p:txBody>
          <a:bodyPr wrap="square">
            <a:spAutoFit/>
          </a:bodyPr>
          <a:lstStyle/>
          <a:p>
            <a:pPr marL="0" marR="0" algn="ctr">
              <a:spcBef>
                <a:spcPts val="600"/>
              </a:spcBef>
              <a:spcAft>
                <a:spcPts val="600"/>
              </a:spcAft>
            </a:pPr>
            <a:r>
              <a:rPr lang="en-US" sz="1400" b="1" dirty="0">
                <a:solidFill>
                  <a:srgbClr val="000000"/>
                </a:solidFill>
                <a:effectLst/>
                <a:latin typeface="Arial" panose="020B0604020202020204" pitchFamily="34" charset="0"/>
                <a:ea typeface="Times" panose="02020603050405020304" pitchFamily="18" charset="0"/>
                <a:cs typeface="Times New Roman" panose="02020603050405020304" pitchFamily="18" charset="0"/>
              </a:rPr>
              <a:t>Frequency of selections by respondents of locations preferred to meet needs during hypothetical power outage. Darker green indicates higher frequency of responses.</a:t>
            </a:r>
            <a:endPar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501BE175-242F-77CC-7503-D44AB30156E4}"/>
              </a:ext>
            </a:extLst>
          </p:cNvPr>
          <p:cNvGraphicFramePr>
            <a:graphicFrameLocks noGrp="1"/>
          </p:cNvGraphicFramePr>
          <p:nvPr>
            <p:extLst>
              <p:ext uri="{D42A27DB-BD31-4B8C-83A1-F6EECF244321}">
                <p14:modId xmlns:p14="http://schemas.microsoft.com/office/powerpoint/2010/main" val="776083451"/>
              </p:ext>
            </p:extLst>
          </p:nvPr>
        </p:nvGraphicFramePr>
        <p:xfrm>
          <a:off x="221966" y="1911396"/>
          <a:ext cx="6096001" cy="3725576"/>
        </p:xfrm>
        <a:graphic>
          <a:graphicData uri="http://schemas.openxmlformats.org/drawingml/2006/table">
            <a:tbl>
              <a:tblPr firstRow="1" firstCol="1">
                <a:tableStyleId>{5C22544A-7EE6-4342-B048-85BDC9FD1C3A}</a:tableStyleId>
              </a:tblPr>
              <a:tblGrid>
                <a:gridCol w="1043027">
                  <a:extLst>
                    <a:ext uri="{9D8B030D-6E8A-4147-A177-3AD203B41FA5}">
                      <a16:colId xmlns:a16="http://schemas.microsoft.com/office/drawing/2014/main" val="2557932126"/>
                    </a:ext>
                  </a:extLst>
                </a:gridCol>
                <a:gridCol w="779647">
                  <a:extLst>
                    <a:ext uri="{9D8B030D-6E8A-4147-A177-3AD203B41FA5}">
                      <a16:colId xmlns:a16="http://schemas.microsoft.com/office/drawing/2014/main" val="3604616009"/>
                    </a:ext>
                  </a:extLst>
                </a:gridCol>
                <a:gridCol w="750770">
                  <a:extLst>
                    <a:ext uri="{9D8B030D-6E8A-4147-A177-3AD203B41FA5}">
                      <a16:colId xmlns:a16="http://schemas.microsoft.com/office/drawing/2014/main" val="216874761"/>
                    </a:ext>
                  </a:extLst>
                </a:gridCol>
                <a:gridCol w="962526">
                  <a:extLst>
                    <a:ext uri="{9D8B030D-6E8A-4147-A177-3AD203B41FA5}">
                      <a16:colId xmlns:a16="http://schemas.microsoft.com/office/drawing/2014/main" val="1640956051"/>
                    </a:ext>
                  </a:extLst>
                </a:gridCol>
                <a:gridCol w="893791">
                  <a:extLst>
                    <a:ext uri="{9D8B030D-6E8A-4147-A177-3AD203B41FA5}">
                      <a16:colId xmlns:a16="http://schemas.microsoft.com/office/drawing/2014/main" val="2958045721"/>
                    </a:ext>
                  </a:extLst>
                </a:gridCol>
                <a:gridCol w="925384">
                  <a:extLst>
                    <a:ext uri="{9D8B030D-6E8A-4147-A177-3AD203B41FA5}">
                      <a16:colId xmlns:a16="http://schemas.microsoft.com/office/drawing/2014/main" val="2869433584"/>
                    </a:ext>
                  </a:extLst>
                </a:gridCol>
                <a:gridCol w="740856">
                  <a:extLst>
                    <a:ext uri="{9D8B030D-6E8A-4147-A177-3AD203B41FA5}">
                      <a16:colId xmlns:a16="http://schemas.microsoft.com/office/drawing/2014/main" val="4248272485"/>
                    </a:ext>
                  </a:extLst>
                </a:gridCol>
              </a:tblGrid>
              <a:tr h="1103875">
                <a:tc>
                  <a:txBody>
                    <a:bodyPr/>
                    <a:lstStyle/>
                    <a:p>
                      <a:pPr marL="0" marR="0" algn="ctr">
                        <a:spcAft>
                          <a:spcPts val="1200"/>
                        </a:spcAft>
                        <a:buNone/>
                      </a:pPr>
                      <a:r>
                        <a:rPr lang="en-US" sz="1200" kern="100">
                          <a:effectLst/>
                        </a:rPr>
                        <a:t>Location Types</a:t>
                      </a:r>
                      <a:endParaRPr lang="en-US" sz="1800"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200" kern="100">
                          <a:effectLst/>
                        </a:rPr>
                        <a:t>Cooking Food</a:t>
                      </a:r>
                      <a:endParaRPr lang="en-US" sz="1800"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200" kern="100" dirty="0">
                          <a:effectLst/>
                        </a:rPr>
                        <a:t>Store Food &amp; Water</a:t>
                      </a:r>
                      <a:endParaRPr lang="en-US" sz="1800"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200" kern="100" dirty="0">
                          <a:effectLst/>
                        </a:rPr>
                        <a:t>Store Medication</a:t>
                      </a:r>
                      <a:endParaRPr lang="en-US" sz="1800"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200" kern="100">
                          <a:effectLst/>
                        </a:rPr>
                        <a:t>Operate Medical Devices</a:t>
                      </a:r>
                      <a:endParaRPr lang="en-US" sz="1800"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200" kern="100" dirty="0">
                          <a:effectLst/>
                        </a:rPr>
                        <a:t>Thermal Regulation</a:t>
                      </a:r>
                      <a:endParaRPr lang="en-US" sz="1800"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200" kern="100" dirty="0">
                          <a:effectLst/>
                        </a:rPr>
                        <a:t>Hygiene</a:t>
                      </a:r>
                      <a:endParaRPr lang="en-US" sz="1800"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846992543"/>
                  </a:ext>
                </a:extLst>
              </a:tr>
              <a:tr h="367958">
                <a:tc>
                  <a:txBody>
                    <a:bodyPr/>
                    <a:lstStyle/>
                    <a:p>
                      <a:pPr marL="0" marR="0" algn="l">
                        <a:spcAft>
                          <a:spcPts val="1200"/>
                        </a:spcAft>
                        <a:buNone/>
                      </a:pPr>
                      <a:r>
                        <a:rPr lang="en-US" sz="1200" kern="100" dirty="0">
                          <a:effectLst/>
                        </a:rPr>
                        <a:t>Grocery Store</a:t>
                      </a:r>
                      <a:endParaRPr lang="en-US" sz="1800"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dirty="0">
                          <a:effectLst/>
                        </a:rPr>
                        <a:t>X</a:t>
                      </a:r>
                      <a:endParaRPr lang="en-US" sz="2000" b="1"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dirty="0">
                          <a:effectLst/>
                        </a:rPr>
                        <a:t>X</a:t>
                      </a:r>
                      <a:endParaRPr lang="en-US" sz="2000" b="1"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dirty="0">
                          <a:effectLst/>
                        </a:rPr>
                        <a:t>X</a:t>
                      </a:r>
                      <a:endParaRPr lang="en-US" sz="2000" b="1"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9944010"/>
                  </a:ext>
                </a:extLst>
              </a:tr>
              <a:tr h="367958">
                <a:tc>
                  <a:txBody>
                    <a:bodyPr/>
                    <a:lstStyle/>
                    <a:p>
                      <a:pPr marL="0" marR="0" algn="l">
                        <a:spcAft>
                          <a:spcPts val="1200"/>
                        </a:spcAft>
                        <a:buNone/>
                      </a:pPr>
                      <a:r>
                        <a:rPr lang="en-US" sz="1200" kern="100" dirty="0">
                          <a:effectLst/>
                        </a:rPr>
                        <a:t>Convenience store</a:t>
                      </a:r>
                      <a:endParaRPr lang="en-US" sz="1800"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dirty="0">
                          <a:effectLst/>
                        </a:rPr>
                        <a:t> </a:t>
                      </a:r>
                      <a:endParaRPr lang="en-US" sz="2000" b="1"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dirty="0">
                          <a:effectLst/>
                        </a:rPr>
                        <a:t> </a:t>
                      </a:r>
                      <a:endParaRPr lang="en-US" sz="2000" b="1"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562441434"/>
                  </a:ext>
                </a:extLst>
              </a:tr>
              <a:tr h="367958">
                <a:tc>
                  <a:txBody>
                    <a:bodyPr/>
                    <a:lstStyle/>
                    <a:p>
                      <a:pPr marL="0" marR="0" algn="l">
                        <a:spcAft>
                          <a:spcPts val="1200"/>
                        </a:spcAft>
                        <a:buNone/>
                      </a:pPr>
                      <a:r>
                        <a:rPr lang="en-US" sz="1200" kern="100" dirty="0">
                          <a:effectLst/>
                        </a:rPr>
                        <a:t>Pharmacies</a:t>
                      </a:r>
                      <a:endParaRPr lang="en-US" sz="1800"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dirty="0">
                          <a:effectLst/>
                        </a:rPr>
                        <a:t>X</a:t>
                      </a:r>
                      <a:endParaRPr lang="en-US" sz="2000" b="1"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dirty="0">
                          <a:effectLst/>
                        </a:rPr>
                        <a:t> </a:t>
                      </a:r>
                      <a:endParaRPr lang="en-US" sz="2000" b="1"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05121072"/>
                  </a:ext>
                </a:extLst>
              </a:tr>
              <a:tr h="367958">
                <a:tc>
                  <a:txBody>
                    <a:bodyPr/>
                    <a:lstStyle/>
                    <a:p>
                      <a:pPr marL="0" marR="0" algn="l">
                        <a:spcAft>
                          <a:spcPts val="1200"/>
                        </a:spcAft>
                        <a:buNone/>
                      </a:pPr>
                      <a:r>
                        <a:rPr lang="en-US" sz="1200" kern="100" dirty="0">
                          <a:effectLst/>
                        </a:rPr>
                        <a:t>Hospitals</a:t>
                      </a:r>
                      <a:endParaRPr lang="en-US" sz="1800"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dirty="0">
                          <a:effectLst/>
                        </a:rPr>
                        <a:t>X</a:t>
                      </a:r>
                      <a:endParaRPr lang="en-US" sz="2000" b="1"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94075294"/>
                  </a:ext>
                </a:extLst>
              </a:tr>
              <a:tr h="551937">
                <a:tc>
                  <a:txBody>
                    <a:bodyPr/>
                    <a:lstStyle/>
                    <a:p>
                      <a:pPr marL="0" marR="0" algn="l">
                        <a:spcAft>
                          <a:spcPts val="1200"/>
                        </a:spcAft>
                        <a:buNone/>
                      </a:pPr>
                      <a:r>
                        <a:rPr lang="en-US" sz="1200" kern="100" dirty="0">
                          <a:effectLst/>
                        </a:rPr>
                        <a:t>Community Center</a:t>
                      </a:r>
                      <a:endParaRPr lang="en-US" sz="1800"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dirty="0">
                          <a:effectLst/>
                        </a:rPr>
                        <a:t>X</a:t>
                      </a:r>
                      <a:endParaRPr lang="en-US" sz="2000" b="1"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817491845"/>
                  </a:ext>
                </a:extLst>
              </a:tr>
              <a:tr h="367958">
                <a:tc>
                  <a:txBody>
                    <a:bodyPr/>
                    <a:lstStyle/>
                    <a:p>
                      <a:pPr marL="0" marR="0" algn="l">
                        <a:spcAft>
                          <a:spcPts val="1200"/>
                        </a:spcAft>
                        <a:buNone/>
                      </a:pPr>
                      <a:r>
                        <a:rPr lang="en-US" sz="1200" kern="100" dirty="0">
                          <a:effectLst/>
                        </a:rPr>
                        <a:t>Food bank</a:t>
                      </a:r>
                      <a:endParaRPr lang="en-US" sz="1800"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X</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dirty="0">
                          <a:effectLst/>
                        </a:rPr>
                        <a:t> </a:t>
                      </a:r>
                      <a:endParaRPr lang="en-US" sz="2000" b="1"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66925110"/>
                  </a:ext>
                </a:extLst>
              </a:tr>
              <a:tr h="229974">
                <a:tc>
                  <a:txBody>
                    <a:bodyPr/>
                    <a:lstStyle/>
                    <a:p>
                      <a:pPr marL="0" marR="0" algn="l">
                        <a:spcAft>
                          <a:spcPts val="1200"/>
                        </a:spcAft>
                        <a:buNone/>
                      </a:pPr>
                      <a:r>
                        <a:rPr lang="en-US" sz="1200" kern="100" dirty="0">
                          <a:effectLst/>
                        </a:rPr>
                        <a:t>School</a:t>
                      </a:r>
                      <a:endParaRPr lang="en-US" sz="1800"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a:effectLst/>
                        </a:rPr>
                        <a:t> </a:t>
                      </a:r>
                      <a:endParaRPr lang="en-US" sz="2000" b="1" kern="10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Aft>
                          <a:spcPts val="1200"/>
                        </a:spcAft>
                        <a:buNone/>
                      </a:pPr>
                      <a:r>
                        <a:rPr lang="en-US" sz="1400" b="1" kern="100" dirty="0">
                          <a:effectLst/>
                        </a:rPr>
                        <a:t>X</a:t>
                      </a:r>
                      <a:endParaRPr lang="en-US" sz="2000" b="1" kern="100" dirty="0">
                        <a:solidFill>
                          <a:srgbClr val="000000"/>
                        </a:solidFill>
                        <a:effectLst/>
                        <a:latin typeface="Times New Roman" panose="02020603050405020304" pitchFamily="18" charset="0"/>
                        <a:ea typeface="Times"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292105510"/>
                  </a:ext>
                </a:extLst>
              </a:tr>
            </a:tbl>
          </a:graphicData>
        </a:graphic>
      </p:graphicFrame>
      <p:sp>
        <p:nvSpPr>
          <p:cNvPr id="12" name="TextBox 11">
            <a:extLst>
              <a:ext uri="{FF2B5EF4-FFF2-40B4-BE49-F238E27FC236}">
                <a16:creationId xmlns:a16="http://schemas.microsoft.com/office/drawing/2014/main" id="{E691F09C-2C78-46FD-6917-7304E7139FCD}"/>
              </a:ext>
            </a:extLst>
          </p:cNvPr>
          <p:cNvSpPr txBox="1"/>
          <p:nvPr/>
        </p:nvSpPr>
        <p:spPr>
          <a:xfrm>
            <a:off x="83288" y="5667146"/>
            <a:ext cx="6096000" cy="923330"/>
          </a:xfrm>
          <a:prstGeom prst="rect">
            <a:avLst/>
          </a:prstGeom>
          <a:noFill/>
        </p:spPr>
        <p:txBody>
          <a:bodyPr wrap="square">
            <a:spAutoFit/>
          </a:bodyPr>
          <a:lstStyle/>
          <a:p>
            <a:pPr marL="0" marR="0" algn="ctr">
              <a:spcBef>
                <a:spcPts val="600"/>
              </a:spcBef>
              <a:spcAft>
                <a:spcPts val="600"/>
              </a:spcAft>
            </a:pPr>
            <a:r>
              <a:rPr lang="en-US" sz="1800" b="1" dirty="0">
                <a:solidFill>
                  <a:srgbClr val="000000"/>
                </a:solidFill>
                <a:effectLst/>
                <a:latin typeface="Arial" panose="020B0604020202020204" pitchFamily="34" charset="0"/>
                <a:ea typeface="Times" panose="02020603050405020304" pitchFamily="18" charset="0"/>
                <a:cs typeface="Times New Roman" panose="02020603050405020304" pitchFamily="18" charset="0"/>
              </a:rPr>
              <a:t>Locations that at least one respondent indicated they would visit during a power outage to meet needs typically met at home or other residential locations.</a:t>
            </a:r>
            <a:endPar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7561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D62C-0A55-F163-70E9-2EEC7139FED2}"/>
              </a:ext>
            </a:extLst>
          </p:cNvPr>
          <p:cNvSpPr>
            <a:spLocks noGrp="1"/>
          </p:cNvSpPr>
          <p:nvPr>
            <p:ph type="title"/>
          </p:nvPr>
        </p:nvSpPr>
        <p:spPr>
          <a:xfrm>
            <a:off x="264459" y="133013"/>
            <a:ext cx="10515600" cy="1325563"/>
          </a:xfrm>
        </p:spPr>
        <p:txBody>
          <a:bodyPr/>
          <a:lstStyle/>
          <a:p>
            <a:r>
              <a:rPr lang="en-US" dirty="0"/>
              <a:t>Study Area: Duwamish Valley in Seattle, WA</a:t>
            </a:r>
          </a:p>
        </p:txBody>
      </p:sp>
      <p:pic>
        <p:nvPicPr>
          <p:cNvPr id="4" name="Picture 3" descr="Map&#10;&#10;AI-generated content may be incorrect.">
            <a:extLst>
              <a:ext uri="{FF2B5EF4-FFF2-40B4-BE49-F238E27FC236}">
                <a16:creationId xmlns:a16="http://schemas.microsoft.com/office/drawing/2014/main" id="{C539FADA-A1E9-ECF2-2EA6-2FEC3A7D85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941" y="1269747"/>
            <a:ext cx="7664117" cy="5305929"/>
          </a:xfrm>
          <a:prstGeom prst="rect">
            <a:avLst/>
          </a:prstGeom>
        </p:spPr>
      </p:pic>
    </p:spTree>
    <p:extLst>
      <p:ext uri="{BB962C8B-B14F-4D97-AF65-F5344CB8AC3E}">
        <p14:creationId xmlns:p14="http://schemas.microsoft.com/office/powerpoint/2010/main" val="2772587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94AF1-8E69-0EFC-5A6E-4F7B13798B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7CC174-EE22-9AD6-3622-818EF496664B}"/>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489C90D3-8A02-AAD0-387C-9B21B5C573CB}"/>
              </a:ext>
            </a:extLst>
          </p:cNvPr>
          <p:cNvPicPr>
            <a:picLocks noChangeAspect="1"/>
          </p:cNvPicPr>
          <p:nvPr/>
        </p:nvPicPr>
        <p:blipFill>
          <a:blip r:embed="rId2"/>
          <a:stretch>
            <a:fillRect/>
          </a:stretch>
        </p:blipFill>
        <p:spPr>
          <a:xfrm>
            <a:off x="8518742" y="0"/>
            <a:ext cx="3673258" cy="6858000"/>
          </a:xfrm>
          <a:prstGeom prst="rect">
            <a:avLst/>
          </a:prstGeom>
        </p:spPr>
      </p:pic>
      <p:pic>
        <p:nvPicPr>
          <p:cNvPr id="2052" name="Picture 4" descr="Hazard map from the 2023 50-state update of the National Seismic Hazard Model Project">
            <a:extLst>
              <a:ext uri="{FF2B5EF4-FFF2-40B4-BE49-F238E27FC236}">
                <a16:creationId xmlns:a16="http://schemas.microsoft.com/office/drawing/2014/main" id="{ACCF506B-ACF8-4379-2C08-8CE56E782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64093"/>
            <a:ext cx="5979695" cy="29300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509E59-9F0A-F201-B212-79E4C15C4379}"/>
              </a:ext>
            </a:extLst>
          </p:cNvPr>
          <p:cNvSpPr txBox="1"/>
          <p:nvPr/>
        </p:nvSpPr>
        <p:spPr>
          <a:xfrm>
            <a:off x="63551" y="4894143"/>
            <a:ext cx="8455191" cy="2031325"/>
          </a:xfrm>
          <a:prstGeom prst="rect">
            <a:avLst/>
          </a:prstGeom>
          <a:noFill/>
        </p:spPr>
        <p:txBody>
          <a:bodyPr wrap="square">
            <a:spAutoFit/>
          </a:bodyPr>
          <a:lstStyle/>
          <a:p>
            <a:pPr algn="l">
              <a:buNone/>
            </a:pPr>
            <a:r>
              <a:rPr lang="en-US" b="0" i="1" dirty="0">
                <a:solidFill>
                  <a:srgbClr val="171717"/>
                </a:solidFill>
                <a:effectLst/>
                <a:latin typeface="Public Sans Web"/>
              </a:rPr>
              <a:t>Sources/Usage: Public Domain. </a:t>
            </a:r>
            <a:r>
              <a:rPr lang="en-US" b="0" i="1" u="sng" dirty="0">
                <a:solidFill>
                  <a:srgbClr val="005EA2"/>
                </a:solidFill>
                <a:effectLst/>
                <a:latin typeface="Public Sans Web"/>
                <a:hlinkClick r:id="rId4"/>
              </a:rPr>
              <a:t>View Media Details</a:t>
            </a:r>
            <a:endParaRPr lang="en-US" b="0" i="1" dirty="0">
              <a:solidFill>
                <a:srgbClr val="171717"/>
              </a:solidFill>
              <a:effectLst/>
              <a:latin typeface="Public Sans Web"/>
            </a:endParaRPr>
          </a:p>
          <a:p>
            <a:pPr>
              <a:buNone/>
            </a:pPr>
            <a:r>
              <a:rPr lang="en-US" dirty="0"/>
              <a:t>Earthquake hazard map showing peak ground accelerations having a 2 percent probability of being exceeded in 50 years, for a firm rock site. The map is based on the USGS models for the conterminous U.S. (2023), Hawaii (2021), and Alaska (2023). The models are based on seismicity and fault-slip rates and take into account the frequency of earthquakes of various magnitudes. Locally, the hazard may be greater than shown, because site geology may amplify ground motions.</a:t>
            </a:r>
          </a:p>
        </p:txBody>
      </p:sp>
      <p:pic>
        <p:nvPicPr>
          <p:cNvPr id="10" name="Picture 9">
            <a:extLst>
              <a:ext uri="{FF2B5EF4-FFF2-40B4-BE49-F238E27FC236}">
                <a16:creationId xmlns:a16="http://schemas.microsoft.com/office/drawing/2014/main" id="{DA62F17A-8145-A223-A9D1-86979216EEFC}"/>
              </a:ext>
            </a:extLst>
          </p:cNvPr>
          <p:cNvPicPr>
            <a:picLocks noChangeAspect="1"/>
          </p:cNvPicPr>
          <p:nvPr/>
        </p:nvPicPr>
        <p:blipFill>
          <a:blip r:embed="rId5"/>
          <a:stretch>
            <a:fillRect/>
          </a:stretch>
        </p:blipFill>
        <p:spPr>
          <a:xfrm>
            <a:off x="8848136" y="6160244"/>
            <a:ext cx="1257475" cy="238158"/>
          </a:xfrm>
          <a:prstGeom prst="rect">
            <a:avLst/>
          </a:prstGeom>
        </p:spPr>
      </p:pic>
      <p:pic>
        <p:nvPicPr>
          <p:cNvPr id="2054" name="Picture 6" descr="Great ShakeOut 2022 - Harborview Injury ...">
            <a:extLst>
              <a:ext uri="{FF2B5EF4-FFF2-40B4-BE49-F238E27FC236}">
                <a16:creationId xmlns:a16="http://schemas.microsoft.com/office/drawing/2014/main" id="{F8CB2FDC-BC48-41E9-933B-CCE392574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320" y="134004"/>
            <a:ext cx="3458665" cy="1691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39EC-B6AD-44D7-D949-9E6A45B08608}"/>
              </a:ext>
            </a:extLst>
          </p:cNvPr>
          <p:cNvSpPr>
            <a:spLocks noGrp="1"/>
          </p:cNvSpPr>
          <p:nvPr>
            <p:ph type="title"/>
          </p:nvPr>
        </p:nvSpPr>
        <p:spPr/>
        <p:txBody>
          <a:bodyPr/>
          <a:lstStyle/>
          <a:p>
            <a:r>
              <a:rPr lang="en-US" dirty="0"/>
              <a:t>A new consequence-focused resilience metric: Critical Service Access</a:t>
            </a:r>
          </a:p>
        </p:txBody>
      </p:sp>
      <p:sp>
        <p:nvSpPr>
          <p:cNvPr id="3" name="Content Placeholder 2">
            <a:extLst>
              <a:ext uri="{FF2B5EF4-FFF2-40B4-BE49-F238E27FC236}">
                <a16:creationId xmlns:a16="http://schemas.microsoft.com/office/drawing/2014/main" id="{570DEF75-9333-927D-36A1-4A595196CE35}"/>
              </a:ext>
            </a:extLst>
          </p:cNvPr>
          <p:cNvSpPr>
            <a:spLocks noGrp="1"/>
          </p:cNvSpPr>
          <p:nvPr>
            <p:ph idx="1"/>
          </p:nvPr>
        </p:nvSpPr>
        <p:spPr>
          <a:xfrm>
            <a:off x="467833" y="1825625"/>
            <a:ext cx="11408733" cy="4667250"/>
          </a:xfrm>
        </p:spPr>
        <p:txBody>
          <a:bodyPr>
            <a:normAutofit/>
          </a:bodyPr>
          <a:lstStyle/>
          <a:p>
            <a:r>
              <a:rPr lang="en-US" dirty="0"/>
              <a:t>Based on the concept of </a:t>
            </a:r>
            <a:r>
              <a:rPr lang="en-US" i="1" u="sng" dirty="0"/>
              <a:t>service accessibility</a:t>
            </a:r>
            <a:r>
              <a:rPr lang="en-US" dirty="0"/>
              <a:t>: the relative availability of critical services across a neighborhood during a power outage</a:t>
            </a:r>
          </a:p>
          <a:p>
            <a:pPr marL="0" indent="0">
              <a:buNone/>
            </a:pPr>
            <a:endParaRPr lang="en-US" dirty="0"/>
          </a:p>
          <a:p>
            <a:r>
              <a:rPr lang="en-US" dirty="0"/>
              <a:t>Assumes that an outage will reduce a household’s ability to access electricity-dependent services typically accessed at home, but</a:t>
            </a:r>
            <a:r>
              <a:rPr lang="en-US" i="1" u="sng" dirty="0"/>
              <a:t> power at service locations near the household</a:t>
            </a:r>
            <a:r>
              <a:rPr lang="en-US" u="sng" dirty="0"/>
              <a:t> </a:t>
            </a:r>
            <a:r>
              <a:rPr lang="en-US" dirty="0"/>
              <a:t>will mitigate its loss of critical service access</a:t>
            </a:r>
          </a:p>
          <a:p>
            <a:endParaRPr lang="en-US" dirty="0"/>
          </a:p>
          <a:p>
            <a:r>
              <a:rPr lang="en-US" dirty="0"/>
              <a:t>Objective: identify key service providing locations for resilience investments</a:t>
            </a:r>
          </a:p>
          <a:p>
            <a:pPr marL="0" indent="0">
              <a:buNone/>
            </a:pPr>
            <a:endParaRPr lang="en-US" dirty="0"/>
          </a:p>
        </p:txBody>
      </p:sp>
    </p:spTree>
    <p:extLst>
      <p:ext uri="{BB962C8B-B14F-4D97-AF65-F5344CB8AC3E}">
        <p14:creationId xmlns:p14="http://schemas.microsoft.com/office/powerpoint/2010/main" val="3456581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9E90-F5AF-A483-C40A-1E13312AFE43}"/>
              </a:ext>
            </a:extLst>
          </p:cNvPr>
          <p:cNvSpPr>
            <a:spLocks noGrp="1"/>
          </p:cNvSpPr>
          <p:nvPr>
            <p:ph type="title"/>
          </p:nvPr>
        </p:nvSpPr>
        <p:spPr>
          <a:xfrm>
            <a:off x="138222" y="133748"/>
            <a:ext cx="11986721" cy="1325563"/>
          </a:xfrm>
        </p:spPr>
        <p:txBody>
          <a:bodyPr>
            <a:normAutofit/>
          </a:bodyPr>
          <a:lstStyle/>
          <a:p>
            <a:r>
              <a:rPr lang="en-US" dirty="0"/>
              <a:t>Which critical service locations should be prioritized?</a:t>
            </a:r>
          </a:p>
        </p:txBody>
      </p:sp>
      <p:sp>
        <p:nvSpPr>
          <p:cNvPr id="3" name="Content Placeholder 2">
            <a:extLst>
              <a:ext uri="{FF2B5EF4-FFF2-40B4-BE49-F238E27FC236}">
                <a16:creationId xmlns:a16="http://schemas.microsoft.com/office/drawing/2014/main" id="{74244C20-AD06-3B67-264B-52177816709B}"/>
              </a:ext>
            </a:extLst>
          </p:cNvPr>
          <p:cNvSpPr>
            <a:spLocks noGrp="1"/>
          </p:cNvSpPr>
          <p:nvPr>
            <p:ph idx="1"/>
          </p:nvPr>
        </p:nvSpPr>
        <p:spPr>
          <a:xfrm>
            <a:off x="133805" y="1504826"/>
            <a:ext cx="5554476" cy="3848348"/>
          </a:xfrm>
        </p:spPr>
        <p:txBody>
          <a:bodyPr>
            <a:normAutofit fontScale="92500" lnSpcReduction="20000"/>
          </a:bodyPr>
          <a:lstStyle/>
          <a:p>
            <a:pPr marL="0" indent="0">
              <a:buNone/>
            </a:pPr>
            <a:endParaRPr lang="en-US" sz="2400" b="1" u="sng" dirty="0"/>
          </a:p>
          <a:p>
            <a:pPr marL="0" indent="0">
              <a:buNone/>
            </a:pPr>
            <a:r>
              <a:rPr lang="en-US" sz="2400" b="1" u="sng" dirty="0"/>
              <a:t>Critical Service Access Metric:</a:t>
            </a:r>
          </a:p>
          <a:p>
            <a:pPr marL="0" indent="0">
              <a:buNone/>
            </a:pPr>
            <a:endParaRPr lang="en-US" sz="2400" b="1" u="sng" dirty="0"/>
          </a:p>
          <a:p>
            <a:r>
              <a:rPr lang="en-US" sz="2100" dirty="0"/>
              <a:t>uses publicly available data to identify locations providing critical services to households </a:t>
            </a:r>
          </a:p>
          <a:p>
            <a:r>
              <a:rPr lang="en-US" sz="2100" dirty="0"/>
              <a:t>scores are assigned reflecting quality of service provided by each location type (next slide)</a:t>
            </a:r>
          </a:p>
          <a:p>
            <a:r>
              <a:rPr lang="en-US" sz="2100" dirty="0"/>
              <a:t>A gravity model computes travel times between households and critical service locations</a:t>
            </a:r>
          </a:p>
          <a:p>
            <a:r>
              <a:rPr lang="en-US" sz="2000" dirty="0">
                <a:sym typeface="Play"/>
              </a:rPr>
              <a:t>Aggregating the value of a location to each household (within 60-minute drive) gives the total baseline value of that location for the neighborhood </a:t>
            </a:r>
            <a:endParaRPr lang="en-US" sz="2100" dirty="0"/>
          </a:p>
          <a:p>
            <a:endParaRPr lang="en-US" sz="2100" dirty="0"/>
          </a:p>
        </p:txBody>
      </p:sp>
      <p:pic>
        <p:nvPicPr>
          <p:cNvPr id="4" name="Picture 3">
            <a:extLst>
              <a:ext uri="{FF2B5EF4-FFF2-40B4-BE49-F238E27FC236}">
                <a16:creationId xmlns:a16="http://schemas.microsoft.com/office/drawing/2014/main" id="{619E353A-8D6A-BD5B-7A8B-80644326D056}"/>
              </a:ext>
            </a:extLst>
          </p:cNvPr>
          <p:cNvPicPr>
            <a:picLocks noChangeAspect="1"/>
          </p:cNvPicPr>
          <p:nvPr/>
        </p:nvPicPr>
        <p:blipFill>
          <a:blip r:embed="rId3"/>
          <a:srcRect l="4069" r="1304"/>
          <a:stretch/>
        </p:blipFill>
        <p:spPr>
          <a:xfrm>
            <a:off x="5688281" y="890599"/>
            <a:ext cx="6301839" cy="5076802"/>
          </a:xfrm>
          <a:prstGeom prst="rect">
            <a:avLst/>
          </a:prstGeom>
        </p:spPr>
      </p:pic>
    </p:spTree>
    <p:extLst>
      <p:ext uri="{BB962C8B-B14F-4D97-AF65-F5344CB8AC3E}">
        <p14:creationId xmlns:p14="http://schemas.microsoft.com/office/powerpoint/2010/main" val="210227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3D3B-0A52-D5CB-4EFE-35B12929864A}"/>
              </a:ext>
            </a:extLst>
          </p:cNvPr>
          <p:cNvSpPr>
            <a:spLocks noGrp="1"/>
          </p:cNvSpPr>
          <p:nvPr>
            <p:ph type="title"/>
          </p:nvPr>
        </p:nvSpPr>
        <p:spPr>
          <a:xfrm>
            <a:off x="838200" y="365125"/>
            <a:ext cx="4672263" cy="1325563"/>
          </a:xfrm>
        </p:spPr>
        <p:txBody>
          <a:bodyPr/>
          <a:lstStyle/>
          <a:p>
            <a:r>
              <a:rPr lang="en-US" dirty="0"/>
              <a:t>A little more about the metric….</a:t>
            </a:r>
          </a:p>
        </p:txBody>
      </p:sp>
      <p:sp>
        <p:nvSpPr>
          <p:cNvPr id="3" name="Content Placeholder 2">
            <a:extLst>
              <a:ext uri="{FF2B5EF4-FFF2-40B4-BE49-F238E27FC236}">
                <a16:creationId xmlns:a16="http://schemas.microsoft.com/office/drawing/2014/main" id="{8E9B949F-1D1D-7D78-0686-36ECB17D30D6}"/>
              </a:ext>
            </a:extLst>
          </p:cNvPr>
          <p:cNvSpPr>
            <a:spLocks noGrp="1"/>
          </p:cNvSpPr>
          <p:nvPr>
            <p:ph idx="1"/>
          </p:nvPr>
        </p:nvSpPr>
        <p:spPr>
          <a:xfrm>
            <a:off x="838200" y="1825625"/>
            <a:ext cx="4672263" cy="4351338"/>
          </a:xfrm>
        </p:spPr>
        <p:txBody>
          <a:bodyPr/>
          <a:lstStyle/>
          <a:p>
            <a:r>
              <a:rPr lang="en-US" dirty="0"/>
              <a:t>Critical service locations assigned to one of 5 themes</a:t>
            </a:r>
          </a:p>
          <a:p>
            <a:endParaRPr lang="en-US" dirty="0"/>
          </a:p>
          <a:p>
            <a:endParaRPr lang="en-US" dirty="0"/>
          </a:p>
        </p:txBody>
      </p:sp>
      <p:pic>
        <p:nvPicPr>
          <p:cNvPr id="6" name="Picture 5">
            <a:extLst>
              <a:ext uri="{FF2B5EF4-FFF2-40B4-BE49-F238E27FC236}">
                <a16:creationId xmlns:a16="http://schemas.microsoft.com/office/drawing/2014/main" id="{57EABBAB-3C28-02AB-F0F2-31560888C8FF}"/>
              </a:ext>
            </a:extLst>
          </p:cNvPr>
          <p:cNvPicPr>
            <a:picLocks noChangeAspect="1"/>
          </p:cNvPicPr>
          <p:nvPr/>
        </p:nvPicPr>
        <p:blipFill>
          <a:blip r:embed="rId3"/>
          <a:stretch>
            <a:fillRect/>
          </a:stretch>
        </p:blipFill>
        <p:spPr>
          <a:xfrm>
            <a:off x="5657406" y="27622"/>
            <a:ext cx="6363588" cy="6830378"/>
          </a:xfrm>
          <a:prstGeom prst="rect">
            <a:avLst/>
          </a:prstGeom>
        </p:spPr>
      </p:pic>
    </p:spTree>
    <p:extLst>
      <p:ext uri="{BB962C8B-B14F-4D97-AF65-F5344CB8AC3E}">
        <p14:creationId xmlns:p14="http://schemas.microsoft.com/office/powerpoint/2010/main" val="2115227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3CFD90D-F73E-C510-59D9-1ADC390C9F9C}"/>
              </a:ext>
            </a:extLst>
          </p:cNvPr>
          <p:cNvSpPr>
            <a:spLocks noGrp="1"/>
          </p:cNvSpPr>
          <p:nvPr>
            <p:ph type="body" idx="1"/>
          </p:nvPr>
        </p:nvSpPr>
        <p:spPr/>
        <p:txBody>
          <a:bodyPr/>
          <a:lstStyle/>
          <a:p>
            <a:endParaRPr lang="en-US"/>
          </a:p>
        </p:txBody>
      </p:sp>
      <p:sp>
        <p:nvSpPr>
          <p:cNvPr id="6" name="Title 1">
            <a:extLst>
              <a:ext uri="{FF2B5EF4-FFF2-40B4-BE49-F238E27FC236}">
                <a16:creationId xmlns:a16="http://schemas.microsoft.com/office/drawing/2014/main" id="{ED922645-B556-94C8-EF08-AE55BFE82E5C}"/>
              </a:ext>
            </a:extLst>
          </p:cNvPr>
          <p:cNvSpPr txBox="1">
            <a:spLocks noGrp="1"/>
          </p:cNvSpPr>
          <p:nvPr>
            <p:ph type="title"/>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what do the </a:t>
            </a:r>
            <a:r>
              <a:rPr lang="en-US" i="1" u="sng" dirty="0"/>
              <a:t>residents</a:t>
            </a:r>
            <a:r>
              <a:rPr lang="en-US" dirty="0"/>
              <a:t> of Duwamish Valley think?</a:t>
            </a:r>
          </a:p>
        </p:txBody>
      </p:sp>
    </p:spTree>
    <p:extLst>
      <p:ext uri="{BB962C8B-B14F-4D97-AF65-F5344CB8AC3E}">
        <p14:creationId xmlns:p14="http://schemas.microsoft.com/office/powerpoint/2010/main" val="367028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806B-9E97-3DF5-A53C-7ED3063D5B70}"/>
              </a:ext>
            </a:extLst>
          </p:cNvPr>
          <p:cNvSpPr>
            <a:spLocks noGrp="1"/>
          </p:cNvSpPr>
          <p:nvPr>
            <p:ph type="title"/>
          </p:nvPr>
        </p:nvSpPr>
        <p:spPr/>
        <p:txBody>
          <a:bodyPr/>
          <a:lstStyle/>
          <a:p>
            <a:r>
              <a:rPr lang="en-US" dirty="0"/>
              <a:t>Community Engagement Objectives: </a:t>
            </a:r>
          </a:p>
        </p:txBody>
      </p:sp>
      <p:sp>
        <p:nvSpPr>
          <p:cNvPr id="3" name="Content Placeholder 2">
            <a:extLst>
              <a:ext uri="{FF2B5EF4-FFF2-40B4-BE49-F238E27FC236}">
                <a16:creationId xmlns:a16="http://schemas.microsoft.com/office/drawing/2014/main" id="{C821B470-00D9-6E77-88A2-E07B61B44932}"/>
              </a:ext>
            </a:extLst>
          </p:cNvPr>
          <p:cNvSpPr>
            <a:spLocks noGrp="1"/>
          </p:cNvSpPr>
          <p:nvPr>
            <p:ph idx="1"/>
          </p:nvPr>
        </p:nvSpPr>
        <p:spPr/>
        <p:txBody>
          <a:bodyPr/>
          <a:lstStyle/>
          <a:p>
            <a:r>
              <a:rPr lang="en-US" dirty="0"/>
              <a:t>Conduct a digital survey and focus groups with Duwamish Valley households to gather information about their needs, preferences, and sensitivities in the event of a power outage.</a:t>
            </a:r>
          </a:p>
          <a:p>
            <a:r>
              <a:rPr lang="en-US" dirty="0"/>
              <a:t>Identify opportunities to capture community preferences for resilience investments</a:t>
            </a:r>
          </a:p>
          <a:p>
            <a:r>
              <a:rPr lang="en-US" dirty="0"/>
              <a:t>Refine the critical service access metric with community input</a:t>
            </a:r>
          </a:p>
          <a:p>
            <a:r>
              <a:rPr lang="en-US" dirty="0"/>
              <a:t>Highlight community-driven insights for strategic resilience planning by Seattle City Light</a:t>
            </a:r>
          </a:p>
        </p:txBody>
      </p:sp>
    </p:spTree>
    <p:extLst>
      <p:ext uri="{BB962C8B-B14F-4D97-AF65-F5344CB8AC3E}">
        <p14:creationId xmlns:p14="http://schemas.microsoft.com/office/powerpoint/2010/main" val="1955526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1029</TotalTime>
  <Words>5394</Words>
  <Application>Microsoft Office PowerPoint</Application>
  <PresentationFormat>Widescreen</PresentationFormat>
  <Paragraphs>811</Paragraphs>
  <Slides>26</Slides>
  <Notes>22</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Play</vt:lpstr>
      <vt:lpstr>Public Sans Web</vt:lpstr>
      <vt:lpstr>WordVisi_MSFontService</vt:lpstr>
      <vt:lpstr>Aptos</vt:lpstr>
      <vt:lpstr>Aptos Display</vt:lpstr>
      <vt:lpstr>Arial</vt:lpstr>
      <vt:lpstr>Calibri</vt:lpstr>
      <vt:lpstr>Segoe UI</vt:lpstr>
      <vt:lpstr>Times New Roman</vt:lpstr>
      <vt:lpstr>Office Theme</vt:lpstr>
      <vt:lpstr>Planning for Solar at the Convergence of Resilience and Energy (SCORE)</vt:lpstr>
      <vt:lpstr>SCORE Project objectives:</vt:lpstr>
      <vt:lpstr>Study Area: Duwamish Valley in Seattle, WA</vt:lpstr>
      <vt:lpstr>PowerPoint Presentation</vt:lpstr>
      <vt:lpstr>A new consequence-focused resilience metric: Critical Service Access</vt:lpstr>
      <vt:lpstr>Which critical service locations should be prioritized?</vt:lpstr>
      <vt:lpstr>A little more about the metric….</vt:lpstr>
      <vt:lpstr>But what do the residents of Duwamish Valley think?</vt:lpstr>
      <vt:lpstr>Community Engagement Objectives: </vt:lpstr>
      <vt:lpstr>Community Engagement Methodology</vt:lpstr>
      <vt:lpstr>Locations utilized during hypothetical power outage (Black-sky):</vt:lpstr>
      <vt:lpstr>Results: Survey Sample (n=117)</vt:lpstr>
      <vt:lpstr>Results: Demographic comparison between Census data for the study area and survey sample.</vt:lpstr>
      <vt:lpstr>Results: Concerns During Power Outages</vt:lpstr>
      <vt:lpstr>Results: Critical Service Locations – Blue Sky</vt:lpstr>
      <vt:lpstr>Vulnerability to Power Outages- based upon service dependency</vt:lpstr>
      <vt:lpstr>How important is proximity? It depends….</vt:lpstr>
      <vt:lpstr>Responses to the question “Please select all locations where you might consider relocating for the duration of the outage.”</vt:lpstr>
      <vt:lpstr>Key Implications of community engagement for resilience investments</vt:lpstr>
      <vt:lpstr>Other current studies &amp; future work</vt:lpstr>
      <vt:lpstr>Thank you!</vt:lpstr>
      <vt:lpstr>PowerPoint Presentation</vt:lpstr>
      <vt:lpstr>PowerPoint Presentation</vt:lpstr>
      <vt:lpstr>PowerPoint Presentation</vt:lpstr>
      <vt:lpstr>Results: Demographic comparison between Census data for the study area and survey sample.</vt:lpstr>
      <vt:lpstr>Critical Service Locations – Black Sky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 Clark</dc:creator>
  <cp:lastModifiedBy>SIMAN NING</cp:lastModifiedBy>
  <cp:revision>11</cp:revision>
  <dcterms:created xsi:type="dcterms:W3CDTF">2025-07-02T16:58:09Z</dcterms:created>
  <dcterms:modified xsi:type="dcterms:W3CDTF">2025-10-29T22:43:18Z</dcterms:modified>
</cp:coreProperties>
</file>